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8" r:id="rId1"/>
  </p:sldMasterIdLst>
  <p:notesMasterIdLst>
    <p:notesMasterId r:id="rId57"/>
  </p:notesMasterIdLst>
  <p:handoutMasterIdLst>
    <p:handoutMasterId r:id="rId58"/>
  </p:handoutMasterIdLst>
  <p:sldIdLst>
    <p:sldId id="312" r:id="rId2"/>
    <p:sldId id="393" r:id="rId3"/>
    <p:sldId id="313" r:id="rId4"/>
    <p:sldId id="341" r:id="rId5"/>
    <p:sldId id="342" r:id="rId6"/>
    <p:sldId id="343" r:id="rId7"/>
    <p:sldId id="336" r:id="rId8"/>
    <p:sldId id="344" r:id="rId9"/>
    <p:sldId id="368" r:id="rId10"/>
    <p:sldId id="369" r:id="rId11"/>
    <p:sldId id="370" r:id="rId12"/>
    <p:sldId id="371" r:id="rId13"/>
    <p:sldId id="396" r:id="rId14"/>
    <p:sldId id="353" r:id="rId15"/>
    <p:sldId id="375" r:id="rId16"/>
    <p:sldId id="376" r:id="rId17"/>
    <p:sldId id="377" r:id="rId18"/>
    <p:sldId id="378" r:id="rId19"/>
    <p:sldId id="379" r:id="rId20"/>
    <p:sldId id="380" r:id="rId21"/>
    <p:sldId id="381" r:id="rId22"/>
    <p:sldId id="395" r:id="rId23"/>
    <p:sldId id="365" r:id="rId24"/>
    <p:sldId id="391" r:id="rId25"/>
    <p:sldId id="314" r:id="rId26"/>
    <p:sldId id="315" r:id="rId27"/>
    <p:sldId id="316" r:id="rId28"/>
    <p:sldId id="317" r:id="rId29"/>
    <p:sldId id="330" r:id="rId30"/>
    <p:sldId id="331" r:id="rId31"/>
    <p:sldId id="332" r:id="rId32"/>
    <p:sldId id="333" r:id="rId33"/>
    <p:sldId id="334" r:id="rId34"/>
    <p:sldId id="392" r:id="rId35"/>
    <p:sldId id="308" r:id="rId36"/>
    <p:sldId id="340" r:id="rId37"/>
    <p:sldId id="260" r:id="rId38"/>
    <p:sldId id="382" r:id="rId39"/>
    <p:sldId id="383" r:id="rId40"/>
    <p:sldId id="384" r:id="rId41"/>
    <p:sldId id="299" r:id="rId42"/>
    <p:sldId id="262" r:id="rId43"/>
    <p:sldId id="300" r:id="rId44"/>
    <p:sldId id="301" r:id="rId45"/>
    <p:sldId id="303" r:id="rId46"/>
    <p:sldId id="305" r:id="rId47"/>
    <p:sldId id="263" r:id="rId48"/>
    <p:sldId id="385" r:id="rId49"/>
    <p:sldId id="265" r:id="rId50"/>
    <p:sldId id="266" r:id="rId51"/>
    <p:sldId id="267" r:id="rId52"/>
    <p:sldId id="268" r:id="rId53"/>
    <p:sldId id="386" r:id="rId54"/>
    <p:sldId id="387" r:id="rId55"/>
    <p:sldId id="388" r:id="rId5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969696"/>
    <a:srgbClr val="FF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558" autoAdjust="0"/>
  </p:normalViewPr>
  <p:slideViewPr>
    <p:cSldViewPr>
      <p:cViewPr varScale="1">
        <p:scale>
          <a:sx n="105" d="100"/>
          <a:sy n="105" d="100"/>
        </p:scale>
        <p:origin x="-112" y="-720"/>
      </p:cViewPr>
      <p:guideLst>
        <p:guide orient="horz" pos="2160"/>
        <p:guide pos="2880"/>
      </p:guideLst>
    </p:cSldViewPr>
  </p:slideViewPr>
  <p:notesTextViewPr>
    <p:cViewPr>
      <p:scale>
        <a:sx n="100" d="100"/>
        <a:sy n="100" d="100"/>
      </p:scale>
      <p:origin x="0" y="0"/>
    </p:cViewPr>
  </p:notesTextViewPr>
  <p:notesViewPr>
    <p:cSldViewPr>
      <p:cViewPr varScale="1">
        <p:scale>
          <a:sx n="79" d="100"/>
          <a:sy n="79" d="100"/>
        </p:scale>
        <p:origin x="-3246" y="-10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commentAuthors" Target="commentAuthors.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r>
              <a:rPr lang="en-US"/>
              <a:t>Gildas Avoine</a:t>
            </a:r>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42623E50-EEFF-7E42-AF58-C101FED8DE65}" type="slidenum">
              <a:rPr lang="en-US"/>
              <a:pPr/>
              <a:t>‹#›</a:t>
            </a:fld>
            <a:endParaRPr lang="en-US"/>
          </a:p>
        </p:txBody>
      </p:sp>
    </p:spTree>
    <p:extLst>
      <p:ext uri="{BB962C8B-B14F-4D97-AF65-F5344CB8AC3E}">
        <p14:creationId xmlns:p14="http://schemas.microsoft.com/office/powerpoint/2010/main" val="198046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11200" y="4859338"/>
            <a:ext cx="567690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AF8ECB6E-8B52-864F-87AD-6A56A131241F}" type="slidenum">
              <a:rPr lang="en-US"/>
              <a:pPr/>
              <a:t>‹#›</a:t>
            </a:fld>
            <a:endParaRPr lang="en-US"/>
          </a:p>
        </p:txBody>
      </p:sp>
    </p:spTree>
    <p:extLst>
      <p:ext uri="{BB962C8B-B14F-4D97-AF65-F5344CB8AC3E}">
        <p14:creationId xmlns:p14="http://schemas.microsoft.com/office/powerpoint/2010/main" val="291150818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n.wikipedia.org/wiki/Maximum_segment_size" TargetMode="External"/><Relationship Id="rId4" Type="http://schemas.openxmlformats.org/officeDocument/2006/relationships/hyperlink" Target="http://en.wikipedia.org/wiki/Modulo_operation" TargetMode="External"/><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a:t>
            </a:r>
            <a:r>
              <a:rPr lang="en-US" baseline="0" dirty="0" smtClean="0"/>
              <a:t>http://</a:t>
            </a:r>
            <a:r>
              <a:rPr lang="en-US" baseline="0" dirty="0" err="1" smtClean="0"/>
              <a:t>www.itproportal.com</a:t>
            </a:r>
            <a:r>
              <a:rPr lang="en-US" baseline="0" dirty="0" smtClean="0"/>
              <a:t>/</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t>
            </a:r>
            <a:r>
              <a:rPr lang="en-US" dirty="0" err="1" smtClean="0"/>
              <a:t>finalphoenix.me</a:t>
            </a:r>
            <a:r>
              <a:rPr lang="en-US" dirty="0" smtClean="0"/>
              <a:t>/blog/2013/06/24/</a:t>
            </a:r>
            <a:r>
              <a:rPr lang="en-US" dirty="0" err="1" smtClean="0"/>
              <a:t>diy</a:t>
            </a:r>
            <a:r>
              <a:rPr lang="en-US" dirty="0" smtClean="0"/>
              <a:t>-how-to-</a:t>
            </a:r>
            <a:r>
              <a:rPr lang="en-US" dirty="0" err="1" smtClean="0"/>
              <a:t>ddos</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AF8ECB6E-8B52-864F-87AD-6A56A131241F}" type="slidenum">
              <a:rPr lang="en-US" smtClean="0"/>
              <a:pPr/>
              <a:t>35</a:t>
            </a:fld>
            <a:endParaRPr lang="en-US"/>
          </a:p>
        </p:txBody>
      </p:sp>
    </p:spTree>
    <p:extLst>
      <p:ext uri="{BB962C8B-B14F-4D97-AF65-F5344CB8AC3E}">
        <p14:creationId xmlns:p14="http://schemas.microsoft.com/office/powerpoint/2010/main" val="1452777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D5E03F8-7450-424A-8B9F-69C15E66D06A}" type="slidenum">
              <a:rPr lang="en-US"/>
              <a:pPr/>
              <a:t>37</a:t>
            </a:fld>
            <a:endParaRPr lang="en-US"/>
          </a:p>
        </p:txBody>
      </p:sp>
      <p:sp>
        <p:nvSpPr>
          <p:cNvPr id="3880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a:xfrm>
            <a:off x="711200" y="4862513"/>
            <a:ext cx="5676900" cy="4605337"/>
          </a:xfrm>
        </p:spPr>
        <p:txBody>
          <a:bodyPr/>
          <a:lstStyle/>
          <a:p>
            <a:r>
              <a:rPr lang="en-US" dirty="0"/>
              <a:t>The IP packet is fragmented, and the bug is during the reconstruction of the packet once all the fragments are received.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D5E03F8-7450-424A-8B9F-69C15E66D06A}" type="slidenum">
              <a:rPr lang="en-US"/>
              <a:pPr/>
              <a:t>40</a:t>
            </a:fld>
            <a:endParaRPr lang="en-US"/>
          </a:p>
        </p:txBody>
      </p:sp>
      <p:sp>
        <p:nvSpPr>
          <p:cNvPr id="3880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a:xfrm>
            <a:off x="711200" y="4862513"/>
            <a:ext cx="5676900" cy="4605337"/>
          </a:xfrm>
        </p:spPr>
        <p:txBody>
          <a:bodyPr/>
          <a:lstStyle/>
          <a:p>
            <a:r>
              <a:rPr lang="en-US" dirty="0"/>
              <a:t>The IP packet is fragmented, and the bug is during the reconstruction of the packet once all the fragments are received.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ED51B19-FE38-594D-975A-F61353545FF9}" type="slidenum">
              <a:rPr lang="en-US"/>
              <a:pPr/>
              <a:t>41</a:t>
            </a:fld>
            <a:endParaRPr lang="en-US"/>
          </a:p>
        </p:txBody>
      </p:sp>
      <p:sp>
        <p:nvSpPr>
          <p:cNvPr id="470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00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683E7130-F9C9-2C47-BDD1-59676F015E64}" type="slidenum">
              <a:rPr lang="en-US"/>
              <a:pPr/>
              <a:t>42</a:t>
            </a:fld>
            <a:endParaRPr lang="en-US"/>
          </a:p>
        </p:txBody>
      </p:sp>
      <p:sp>
        <p:nvSpPr>
          <p:cNvPr id="392194"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92195"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13072F85-0DC2-C14C-B74A-4D3A91AC3778}" type="slidenum">
              <a:rPr lang="en-US"/>
              <a:pPr/>
              <a:t>43</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a:buFontTx/>
              <a:buChar char="-"/>
            </a:pPr>
            <a:r>
              <a:rPr lang="en-US"/>
              <a:t>Increase the queue size put forward the problem. Moreover, increasing the queue size consumes memory.</a:t>
            </a:r>
          </a:p>
          <a:p>
            <a:pPr>
              <a:buFontTx/>
              <a:buChar char="-"/>
            </a:pPr>
            <a:r>
              <a:rPr lang="en-US"/>
              <a:t>The shorter timeouts can also be a source for trouble. While 25 seconds appears to be a safe value (if it takes more than 25 seconds to exchange one pair of packets, maybe you should try again later), people coming from dial-up connected systems might be excluded. If a smaller value, such as ten seconds, is chosen, you will very likely be excluding sites connected via PPP, SLIP and modems. </a:t>
            </a:r>
          </a:p>
          <a:p>
            <a:pPr>
              <a:buFontTx/>
              <a:buChar char="-"/>
            </a:pPr>
            <a:r>
              <a:rPr lang="en-US"/>
              <a:t>Filtering on IP addresses: if an IP address does not send an ACK, then drop the subsequent SYN request coming from this address.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30E68A1-3269-5C48-809D-3926762B6104}" type="slidenum">
              <a:rPr lang="en-US"/>
              <a:pPr/>
              <a:t>44</a:t>
            </a:fld>
            <a:endParaRPr lang="en-US"/>
          </a:p>
        </p:txBody>
      </p:sp>
      <p:sp>
        <p:nvSpPr>
          <p:cNvPr id="474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4115" name="Rectangle 3"/>
          <p:cNvSpPr>
            <a:spLocks noGrp="1" noChangeArrowheads="1"/>
          </p:cNvSpPr>
          <p:nvPr>
            <p:ph type="body" idx="1"/>
          </p:nvPr>
        </p:nvSpPr>
        <p:spPr/>
        <p:txBody>
          <a:bodyPr/>
          <a:lstStyle/>
          <a:p>
            <a:pPr>
              <a:buFontTx/>
              <a:buChar char="-"/>
            </a:pPr>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F2C06B8-7C1A-EC42-9460-E8E8978468E1}" type="slidenum">
              <a:rPr lang="en-US"/>
              <a:pPr/>
              <a:t>45</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pPr>
              <a:lnSpc>
                <a:spcPct val="80000"/>
              </a:lnSpc>
            </a:pPr>
            <a:r>
              <a:rPr lang="ja-JP" altLang="en-US" sz="900">
                <a:latin typeface="Arial"/>
              </a:rPr>
              <a:t>“</a:t>
            </a:r>
            <a:r>
              <a:rPr lang="en-US" sz="900"/>
              <a:t>In order to initiate a TCP connection, the client sends a TCP SYN packet to the server. In response, the server sends a TCP SYN+ACK packet back to the client. One of the values in this packet is a </a:t>
            </a:r>
            <a:r>
              <a:rPr lang="en-US" sz="900" i="1"/>
              <a:t>sequence number</a:t>
            </a:r>
            <a:r>
              <a:rPr lang="en-US" sz="900"/>
              <a:t>, which is used by the TCP protocol to reassemble the data stream. According to the TCP specification, that first sequence number sent by an endpoint can be any value as decided by that endpoint. SYN Cookies are initial sequence numbers that are carefully constructed according to the following rules:</a:t>
            </a:r>
          </a:p>
          <a:p>
            <a:pPr>
              <a:lnSpc>
                <a:spcPct val="80000"/>
              </a:lnSpc>
            </a:pPr>
            <a:r>
              <a:rPr lang="en-US" sz="900"/>
              <a:t>let </a:t>
            </a:r>
            <a:r>
              <a:rPr lang="en-US" sz="900" b="1"/>
              <a:t>t</a:t>
            </a:r>
            <a:r>
              <a:rPr lang="en-US" sz="900"/>
              <a:t> = A counter incremented every 64 seconds </a:t>
            </a:r>
          </a:p>
          <a:p>
            <a:pPr>
              <a:lnSpc>
                <a:spcPct val="80000"/>
              </a:lnSpc>
            </a:pPr>
            <a:r>
              <a:rPr lang="en-US" sz="900"/>
              <a:t>let </a:t>
            </a:r>
            <a:r>
              <a:rPr lang="en-US" sz="900" b="1"/>
              <a:t>m</a:t>
            </a:r>
            <a:r>
              <a:rPr lang="en-US" sz="900"/>
              <a:t> = The </a:t>
            </a:r>
            <a:r>
              <a:rPr lang="en-US" sz="900">
                <a:hlinkClick r:id="rId3" tooltip="Maximum segment size"/>
              </a:rPr>
              <a:t>maximum segment size</a:t>
            </a:r>
            <a:r>
              <a:rPr lang="en-US" sz="900"/>
              <a:t> (MSS) value that the server would have stored in the SYN queue entry </a:t>
            </a:r>
          </a:p>
          <a:p>
            <a:pPr>
              <a:lnSpc>
                <a:spcPct val="80000"/>
              </a:lnSpc>
            </a:pPr>
            <a:r>
              <a:rPr lang="en-US" sz="900"/>
              <a:t>let </a:t>
            </a:r>
            <a:r>
              <a:rPr lang="en-US" sz="900" b="1"/>
              <a:t>s</a:t>
            </a:r>
            <a:r>
              <a:rPr lang="en-US" sz="900"/>
              <a:t> = The result of a cryptographic secret function computed over the server IP address and port number, the client IP address and port number, and the value </a:t>
            </a:r>
            <a:r>
              <a:rPr lang="en-US" sz="900" b="1"/>
              <a:t>t</a:t>
            </a:r>
            <a:r>
              <a:rPr lang="en-US" sz="900"/>
              <a:t>. The returned value "</a:t>
            </a:r>
            <a:r>
              <a:rPr lang="en-US" sz="900" b="1"/>
              <a:t>s</a:t>
            </a:r>
            <a:r>
              <a:rPr lang="en-US" sz="900"/>
              <a:t> " must be a 24-bit value. </a:t>
            </a:r>
          </a:p>
          <a:p>
            <a:pPr>
              <a:lnSpc>
                <a:spcPct val="80000"/>
              </a:lnSpc>
            </a:pPr>
            <a:r>
              <a:rPr lang="en-US" sz="900"/>
              <a:t>The initial TCP sequence number, i.e. the </a:t>
            </a:r>
            <a:r>
              <a:rPr lang="en-US" sz="900" i="1"/>
              <a:t>SYN Cookie</a:t>
            </a:r>
            <a:r>
              <a:rPr lang="en-US" sz="900"/>
              <a:t>, is computed as follows:</a:t>
            </a:r>
          </a:p>
          <a:p>
            <a:pPr>
              <a:lnSpc>
                <a:spcPct val="80000"/>
              </a:lnSpc>
            </a:pPr>
            <a:r>
              <a:rPr lang="en-US" sz="900"/>
              <a:t>First 5 bits: </a:t>
            </a:r>
            <a:r>
              <a:rPr lang="en-US" sz="900" b="1"/>
              <a:t>t</a:t>
            </a:r>
            <a:r>
              <a:rPr lang="en-US" sz="900"/>
              <a:t> </a:t>
            </a:r>
            <a:r>
              <a:rPr lang="en-US" sz="900">
                <a:hlinkClick r:id="rId4" tooltip="Modulo operation"/>
              </a:rPr>
              <a:t>mod</a:t>
            </a:r>
            <a:r>
              <a:rPr lang="en-US" sz="900"/>
              <a:t> 32 </a:t>
            </a:r>
          </a:p>
          <a:p>
            <a:pPr>
              <a:lnSpc>
                <a:spcPct val="80000"/>
              </a:lnSpc>
            </a:pPr>
            <a:r>
              <a:rPr lang="en-US" sz="900"/>
              <a:t>Next 3 bits: an encoded value representing </a:t>
            </a:r>
            <a:r>
              <a:rPr lang="en-US" sz="900" b="1"/>
              <a:t>m</a:t>
            </a:r>
            <a:r>
              <a:rPr lang="en-US" sz="900"/>
              <a:t> </a:t>
            </a:r>
          </a:p>
          <a:p>
            <a:pPr>
              <a:lnSpc>
                <a:spcPct val="80000"/>
              </a:lnSpc>
            </a:pPr>
            <a:r>
              <a:rPr lang="en-US" sz="900"/>
              <a:t>Final 24 bits: </a:t>
            </a:r>
            <a:r>
              <a:rPr lang="en-US" sz="900" b="1"/>
              <a:t>s</a:t>
            </a:r>
            <a:r>
              <a:rPr lang="en-US" sz="900"/>
              <a:t> </a:t>
            </a:r>
          </a:p>
          <a:p>
            <a:pPr>
              <a:lnSpc>
                <a:spcPct val="80000"/>
              </a:lnSpc>
            </a:pPr>
            <a:r>
              <a:rPr lang="en-US" sz="900" i="1"/>
              <a:t>(Note: since </a:t>
            </a:r>
            <a:r>
              <a:rPr lang="en-US" sz="900" b="1" i="1"/>
              <a:t>m</a:t>
            </a:r>
            <a:r>
              <a:rPr lang="en-US" sz="900" i="1"/>
              <a:t> must be encoded using 3 bits, the server is restricted to sending up to 8 unique values for </a:t>
            </a:r>
            <a:r>
              <a:rPr lang="en-US" sz="900" b="1" i="1"/>
              <a:t>m</a:t>
            </a:r>
            <a:r>
              <a:rPr lang="en-US" sz="900" i="1"/>
              <a:t> when SYN Cookies are in use.)</a:t>
            </a:r>
            <a:endParaRPr lang="en-US" sz="900"/>
          </a:p>
          <a:p>
            <a:pPr>
              <a:lnSpc>
                <a:spcPct val="80000"/>
              </a:lnSpc>
            </a:pPr>
            <a:r>
              <a:rPr lang="en-US" sz="900"/>
              <a:t>When a client sends back a TCP ACK packet to the server in response to the server's SYN+ACK packet, the client MUST (according to the TCP spec) use </a:t>
            </a:r>
            <a:r>
              <a:rPr lang="en-US" sz="900" i="1"/>
              <a:t>n+1</a:t>
            </a:r>
            <a:r>
              <a:rPr lang="en-US" sz="900"/>
              <a:t> in the packet's </a:t>
            </a:r>
            <a:r>
              <a:rPr lang="en-US" sz="900" i="1"/>
              <a:t>Acknowledgement number</a:t>
            </a:r>
            <a:r>
              <a:rPr lang="en-US" sz="900"/>
              <a:t>, where </a:t>
            </a:r>
            <a:r>
              <a:rPr lang="en-US" sz="900" i="1"/>
              <a:t>n</a:t>
            </a:r>
            <a:r>
              <a:rPr lang="en-US" sz="900"/>
              <a:t> is the initial sequence number sent by the server. The server then subtracts 1 from the acknowledgement number to reveal the SYN Cookie sent to the client.</a:t>
            </a:r>
          </a:p>
          <a:p>
            <a:pPr>
              <a:lnSpc>
                <a:spcPct val="80000"/>
              </a:lnSpc>
            </a:pPr>
            <a:r>
              <a:rPr lang="en-US" sz="900"/>
              <a:t>The server then performs the following operations.</a:t>
            </a:r>
          </a:p>
          <a:p>
            <a:pPr>
              <a:lnSpc>
                <a:spcPct val="80000"/>
              </a:lnSpc>
            </a:pPr>
            <a:r>
              <a:rPr lang="en-US" sz="900"/>
              <a:t>Checks the value </a:t>
            </a:r>
            <a:r>
              <a:rPr lang="en-US" sz="900" b="1"/>
              <a:t>t</a:t>
            </a:r>
            <a:r>
              <a:rPr lang="en-US" sz="900"/>
              <a:t> against the current time to see if the connection is expired. </a:t>
            </a:r>
          </a:p>
          <a:p>
            <a:pPr>
              <a:lnSpc>
                <a:spcPct val="80000"/>
              </a:lnSpc>
            </a:pPr>
            <a:r>
              <a:rPr lang="en-US" sz="900"/>
              <a:t>Recomputes </a:t>
            </a:r>
            <a:r>
              <a:rPr lang="en-US" sz="900" b="1"/>
              <a:t>s</a:t>
            </a:r>
            <a:r>
              <a:rPr lang="en-US" sz="900"/>
              <a:t> to determine whether this is, indeed, a valid SYN Cookie. </a:t>
            </a:r>
          </a:p>
          <a:p>
            <a:pPr>
              <a:lnSpc>
                <a:spcPct val="80000"/>
              </a:lnSpc>
            </a:pPr>
            <a:r>
              <a:rPr lang="en-US" sz="900"/>
              <a:t>Decodes the value </a:t>
            </a:r>
            <a:r>
              <a:rPr lang="en-US" sz="900" b="1"/>
              <a:t>m</a:t>
            </a:r>
            <a:r>
              <a:rPr lang="en-US" sz="900"/>
              <a:t> from the 3-bit encoding in the SYN Cookie, which it then can use to reconstruct the SYN queue entry. </a:t>
            </a:r>
          </a:p>
          <a:p>
            <a:pPr>
              <a:lnSpc>
                <a:spcPct val="80000"/>
              </a:lnSpc>
            </a:pPr>
            <a:r>
              <a:rPr lang="en-US" sz="900"/>
              <a:t>From this point forward, the connection proceeds as normal.</a:t>
            </a:r>
            <a:r>
              <a:rPr lang="ja-JP" altLang="en-US" sz="900">
                <a:latin typeface="Arial"/>
              </a:rPr>
              <a:t>”</a:t>
            </a:r>
            <a:r>
              <a:rPr lang="en-US" sz="900"/>
              <a:t> (Source: Wikipedia)</a:t>
            </a:r>
          </a:p>
          <a:p>
            <a:pPr>
              <a:lnSpc>
                <a:spcPct val="80000"/>
              </a:lnSpc>
            </a:pPr>
            <a:endParaRPr lang="en-US" sz="900"/>
          </a:p>
          <a:p>
            <a:pPr>
              <a:lnSpc>
                <a:spcPct val="80000"/>
              </a:lnSpc>
            </a:pPr>
            <a:r>
              <a:rPr lang="en-US" sz="900"/>
              <a:t>MSS is the Maximum Segment Size. Since m is encoded on 3 bits, a table containing the most common MSS is stored by the server and m is an index in this table.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019976C6-D89B-9143-8E80-5D0BB2680DCE}" type="slidenum">
              <a:rPr lang="en-US"/>
              <a:pPr/>
              <a:t>46</a:t>
            </a:fld>
            <a:endParaRPr lang="en-US"/>
          </a:p>
        </p:txBody>
      </p:sp>
      <p:sp>
        <p:nvSpPr>
          <p:cNvPr id="482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230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9835BB84-D793-E24B-B2ED-942848A1BD09}" type="slidenum">
              <a:rPr lang="en-US"/>
              <a:pPr/>
              <a:t>47</a:t>
            </a:fld>
            <a:endParaRPr lang="en-US"/>
          </a:p>
        </p:txBody>
      </p:sp>
      <p:sp>
        <p:nvSpPr>
          <p:cNvPr id="39424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94243"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B9D9A1AB-7A0F-E94D-B2D1-954121092FC8}" type="slidenum">
              <a:rPr lang="en-US"/>
              <a:pPr/>
              <a:t>22</a:t>
            </a:fld>
            <a:endParaRPr lang="en-US"/>
          </a:p>
        </p:txBody>
      </p:sp>
      <p:sp>
        <p:nvSpPr>
          <p:cNvPr id="43520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5203" name="Rectangle 3"/>
          <p:cNvSpPr>
            <a:spLocks noGrp="1" noChangeArrowheads="1"/>
          </p:cNvSpPr>
          <p:nvPr>
            <p:ph type="body" idx="1"/>
          </p:nvPr>
        </p:nvSpPr>
        <p:spPr>
          <a:xfrm>
            <a:off x="711200" y="4862513"/>
            <a:ext cx="5676900" cy="4605337"/>
          </a:xfrm>
        </p:spPr>
        <p:txBody>
          <a:bodyPr/>
          <a:lstStyle/>
          <a:p>
            <a:r>
              <a:rPr lang="en-US"/>
              <a:t>Draw the picture with the gateway.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995D64A1-DB57-DA4A-BD4D-D419FDC6505C}" type="slidenum">
              <a:rPr lang="en-US"/>
              <a:pPr/>
              <a:t>49</a:t>
            </a:fld>
            <a:endParaRPr lang="en-US"/>
          </a:p>
        </p:txBody>
      </p:sp>
      <p:sp>
        <p:nvSpPr>
          <p:cNvPr id="39833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98339"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0908D77F-412A-E64B-9290-8F051532014B}" type="slidenum">
              <a:rPr lang="en-US"/>
              <a:pPr/>
              <a:t>50</a:t>
            </a:fld>
            <a:endParaRPr lang="en-US"/>
          </a:p>
        </p:txBody>
      </p:sp>
      <p:sp>
        <p:nvSpPr>
          <p:cNvPr id="400386"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00387"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84FCD19-F929-6844-A659-F5671C10B91B}" type="slidenum">
              <a:rPr lang="en-US"/>
              <a:pPr/>
              <a:t>51</a:t>
            </a:fld>
            <a:endParaRPr lang="en-US"/>
          </a:p>
        </p:txBody>
      </p:sp>
      <p:sp>
        <p:nvSpPr>
          <p:cNvPr id="402434"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02435" name="Rectangle 3"/>
          <p:cNvSpPr>
            <a:spLocks noGrp="1" noChangeArrowheads="1"/>
          </p:cNvSpPr>
          <p:nvPr>
            <p:ph type="body" idx="1"/>
          </p:nvPr>
        </p:nvSpPr>
        <p:spPr>
          <a:xfrm>
            <a:off x="711200" y="4862513"/>
            <a:ext cx="5676900" cy="4605337"/>
          </a:xfrm>
        </p:spPr>
        <p:txBody>
          <a:bodyPr/>
          <a:lstStyle/>
          <a:p>
            <a:r>
              <a:rPr lang="en-US"/>
              <a:t>Ask what a DoS is.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0B2704D7-A7AB-4340-AA4D-B4131CEEEF62}" type="slidenum">
              <a:rPr lang="en-US"/>
              <a:pPr/>
              <a:t>52</a:t>
            </a:fld>
            <a:endParaRPr lang="en-US"/>
          </a:p>
        </p:txBody>
      </p:sp>
      <p:sp>
        <p:nvSpPr>
          <p:cNvPr id="40448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04483"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a:t>
            </a:r>
            <a:r>
              <a:rPr lang="en-US" dirty="0" smtClean="0"/>
              <a:t>: http://</a:t>
            </a:r>
            <a:r>
              <a:rPr lang="en-US" dirty="0" err="1" smtClean="0"/>
              <a:t>info.netcenter.net</a:t>
            </a:r>
            <a:r>
              <a:rPr lang="en-US" dirty="0" smtClean="0"/>
              <a:t>/Portals/192612/images/firewall2.jpg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55</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77351093-1BF4-8841-8331-7F27D1CB2183}" type="slidenum">
              <a:rPr lang="en-US"/>
              <a:pPr/>
              <a:t>26</a:t>
            </a:fld>
            <a:endParaRPr lang="en-US"/>
          </a:p>
        </p:txBody>
      </p:sp>
      <p:sp>
        <p:nvSpPr>
          <p:cNvPr id="437250"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725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D6CF52B-5A44-0B42-AC27-432358BA6626}" type="slidenum">
              <a:rPr lang="en-US"/>
              <a:pPr/>
              <a:t>27</a:t>
            </a:fld>
            <a:endParaRPr lang="en-US"/>
          </a:p>
        </p:txBody>
      </p:sp>
      <p:sp>
        <p:nvSpPr>
          <p:cNvPr id="4392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9299" name="Rectangle 3"/>
          <p:cNvSpPr>
            <a:spLocks noGrp="1" noChangeArrowheads="1"/>
          </p:cNvSpPr>
          <p:nvPr>
            <p:ph type="body" idx="1"/>
          </p:nvPr>
        </p:nvSpPr>
        <p:spPr>
          <a:xfrm>
            <a:off x="711200" y="4862513"/>
            <a:ext cx="5676900" cy="4605337"/>
          </a:xfrm>
        </p:spPr>
        <p:txBody>
          <a:bodyPr/>
          <a:lstStyle/>
          <a:p>
            <a:r>
              <a:rPr lang="en-US" dirty="0"/>
              <a:t>Do a demo with an </a:t>
            </a:r>
            <a:r>
              <a:rPr lang="en-US" dirty="0" smtClean="0"/>
              <a:t>FTP server</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15E49775-17FA-5B4D-86E1-214ACEFE3021}" type="slidenum">
              <a:rPr lang="en-US"/>
              <a:pPr/>
              <a:t>28</a:t>
            </a:fld>
            <a:endParaRPr lang="en-US"/>
          </a:p>
        </p:txBody>
      </p:sp>
      <p:sp>
        <p:nvSpPr>
          <p:cNvPr id="441346"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41347"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4BC9F3AC-D872-754E-834A-1A2A70711D1E}" type="slidenum">
              <a:rPr lang="en-US"/>
              <a:pPr/>
              <a:t>30</a:t>
            </a:fld>
            <a:endParaRPr lang="en-US"/>
          </a:p>
        </p:txBody>
      </p:sp>
      <p:sp>
        <p:nvSpPr>
          <p:cNvPr id="443394"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43395"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2B09AEF4-66F9-E149-816C-363DDCF1430A}" type="slidenum">
              <a:rPr lang="en-US"/>
              <a:pPr/>
              <a:t>31</a:t>
            </a:fld>
            <a:endParaRPr lang="en-US"/>
          </a:p>
        </p:txBody>
      </p:sp>
      <p:sp>
        <p:nvSpPr>
          <p:cNvPr id="44544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45443"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FD5766B0-5AF6-5E45-B171-5CFB1549AB84}" type="slidenum">
              <a:rPr lang="en-US"/>
              <a:pPr/>
              <a:t>32</a:t>
            </a:fld>
            <a:endParaRPr lang="en-US"/>
          </a:p>
        </p:txBody>
      </p:sp>
      <p:sp>
        <p:nvSpPr>
          <p:cNvPr id="447490"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47491"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BD01A939-380C-E546-A8B3-60432B4D0A20}" type="slidenum">
              <a:rPr lang="en-US"/>
              <a:pPr/>
              <a:t>33</a:t>
            </a:fld>
            <a:endParaRPr lang="en-US"/>
          </a:p>
        </p:txBody>
      </p:sp>
      <p:sp>
        <p:nvSpPr>
          <p:cNvPr id="44953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49539" name="Rectangle 3"/>
          <p:cNvSpPr>
            <a:spLocks noGrp="1" noChangeArrowheads="1"/>
          </p:cNvSpPr>
          <p:nvPr>
            <p:ph type="body" idx="1"/>
          </p:nvPr>
        </p:nvSpPr>
        <p:spPr>
          <a:xfrm>
            <a:off x="711200" y="4862513"/>
            <a:ext cx="5676900" cy="4605337"/>
          </a:xfrm>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4 Feb 2014</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2014</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4 Feb 2014</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2014</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4 Feb 2014</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42280A04-5897-484D-B104-D3C87767CCDB}"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4 Feb 2014</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4 Feb 2014</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4 Feb 2014</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4 Feb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D0EB79EB-0B62-EA46-9D1F-A6BF034DE639}"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4 Feb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4 Feb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87F98390-0CC2-2045-BCAC-340021960F67}"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BEF75CB-9FBF-624C-BFC9-BB488B6AAB9C}"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2014</a:t>
            </a:r>
            <a:endParaRPr lang="en-US"/>
          </a:p>
        </p:txBody>
      </p:sp>
    </p:spTree>
    <p:extLst>
      <p:ext uri="{BB962C8B-B14F-4D97-AF65-F5344CB8AC3E}">
        <p14:creationId xmlns:p14="http://schemas.microsoft.com/office/powerpoint/2010/main" val="343662281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4 Feb 2014</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2014</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BEF75CB-9FBF-624C-BFC9-BB488B6AAB9C}"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r>
              <a:rPr lang="en-US" smtClean="0"/>
              <a:t>4 Feb 2014</a:t>
            </a:r>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r>
              <a:rPr lang="en-US" smtClean="0"/>
              <a:t>Marco Canini, © 2014</a:t>
            </a:r>
            <a:endParaRPr 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7D15981F-4B06-824D-8A84-D98E50853F5B}" type="slidenum">
              <a:rPr lang="en-US"/>
              <a:pPr/>
              <a:t>‹#›</a:t>
            </a:fld>
            <a:endParaRPr lang="en-US"/>
          </a:p>
        </p:txBody>
      </p:sp>
    </p:spTree>
    <p:extLst>
      <p:ext uri="{BB962C8B-B14F-4D97-AF65-F5344CB8AC3E}">
        <p14:creationId xmlns:p14="http://schemas.microsoft.com/office/powerpoint/2010/main" val="291985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4 Feb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4 Feb 2014</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2014</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4 Feb 2014</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2014</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F6D2A809-FAB3-224C-A567-6B861B90C59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EC1AB890-FC86-1140-8BCD-FEDA3750AB3A}"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C7544A82-FC89-7A45-9C3C-16B472058D2E}"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BBEF75CB-9FBF-624C-BFC9-BB488B6AAB9C}"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4 Feb 2014</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2014</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BBEF75CB-9FBF-624C-BFC9-BB488B6AAB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p:timing>
    <p:tnLst>
      <p:par>
        <p:cTn xmlns:p14="http://schemas.microsoft.com/office/powerpoint/2010/mai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5.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imeo.com/17247507" TargetMode="External"/><Relationship Id="rId3" Type="http://schemas.openxmlformats.org/officeDocument/2006/relationships/image" Target="../media/image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2.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Network vulnerabilities</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2014)</a:t>
            </a:r>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UCL INGI2347 by </a:t>
            </a:r>
            <a:r>
              <a:rPr lang="en-US" sz="900" dirty="0" err="1" smtClean="0">
                <a:solidFill>
                  <a:schemeClr val="tx1">
                    <a:lumMod val="50000"/>
                    <a:lumOff val="50000"/>
                  </a:schemeClr>
                </a:solidFill>
              </a:rPr>
              <a:t>Gildas</a:t>
            </a:r>
            <a:r>
              <a:rPr lang="en-US" sz="900" dirty="0" smtClean="0">
                <a:solidFill>
                  <a:schemeClr val="tx1">
                    <a:lumMod val="50000"/>
                    <a:lumOff val="50000"/>
                  </a:schemeClr>
                </a:solidFill>
              </a:rPr>
              <a:t> </a:t>
            </a:r>
            <a:r>
              <a:rPr lang="en-US" sz="900" dirty="0" err="1" smtClean="0">
                <a:solidFill>
                  <a:schemeClr val="tx1">
                    <a:lumMod val="50000"/>
                    <a:lumOff val="50000"/>
                  </a:schemeClr>
                </a:solidFill>
              </a:rPr>
              <a:t>Avoine</a:t>
            </a:r>
            <a:r>
              <a:rPr lang="en-US" sz="900" dirty="0" smtClean="0">
                <a:solidFill>
                  <a:schemeClr val="tx1">
                    <a:lumMod val="50000"/>
                    <a:lumOff val="50000"/>
                  </a:schemeClr>
                </a:solidFill>
              </a:rPr>
              <a:t> and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CSE331 by Steve </a:t>
            </a:r>
            <a:r>
              <a:rPr lang="en-US" sz="900" dirty="0" err="1" smtClean="0">
                <a:solidFill>
                  <a:schemeClr val="tx1">
                    <a:lumMod val="50000"/>
                    <a:lumOff val="50000"/>
                  </a:schemeClr>
                </a:solidFill>
              </a:rPr>
              <a:t>Zdancewic</a:t>
            </a:r>
            <a:r>
              <a:rPr lang="en-US" sz="900" dirty="0" smtClean="0">
                <a:solidFill>
                  <a:schemeClr val="tx1">
                    <a:lumMod val="50000"/>
                    <a:lumOff val="50000"/>
                  </a:schemeClr>
                </a:solidFill>
              </a:rPr>
              <a:t> Reproduced with permission</a:t>
            </a:r>
            <a:endParaRPr lang="en-US" sz="900" dirty="0">
              <a:solidFill>
                <a:schemeClr val="tx1">
                  <a:lumMod val="50000"/>
                  <a:lumOff val="50000"/>
                </a:schemeClr>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4200" y="2467200"/>
            <a:ext cx="1802192" cy="18000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78829" y="330101"/>
            <a:ext cx="1774371" cy="1803499"/>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00" y="1219200"/>
            <a:ext cx="4061666" cy="3077999"/>
          </a:xfrm>
          <a:prstGeom prst="rect">
            <a:avLst/>
          </a:prstGeom>
        </p:spPr>
      </p:pic>
    </p:spTree>
    <p:extLst>
      <p:ext uri="{BB962C8B-B14F-4D97-AF65-F5344CB8AC3E}">
        <p14:creationId xmlns:p14="http://schemas.microsoft.com/office/powerpoint/2010/main" val="3465472318"/>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TCP</a:t>
            </a:r>
            <a:endParaRPr lang="en-US" dirty="0"/>
          </a:p>
        </p:txBody>
      </p:sp>
      <p:sp>
        <p:nvSpPr>
          <p:cNvPr id="7" name="Content Placeholder 6"/>
          <p:cNvSpPr>
            <a:spLocks noGrp="1"/>
          </p:cNvSpPr>
          <p:nvPr>
            <p:ph idx="1"/>
          </p:nvPr>
        </p:nvSpPr>
        <p:spPr>
          <a:xfrm>
            <a:off x="201706" y="4724400"/>
            <a:ext cx="8727141" cy="1699185"/>
          </a:xfrm>
        </p:spPr>
        <p:txBody>
          <a:bodyPr>
            <a:normAutofit/>
          </a:bodyPr>
          <a:lstStyle/>
          <a:p>
            <a:r>
              <a:rPr lang="en-US" dirty="0" smtClean="0"/>
              <a:t>Reliable, in-order message delivery</a:t>
            </a:r>
          </a:p>
          <a:p>
            <a:pPr lvl="1"/>
            <a:r>
              <a:rPr lang="en-US" dirty="0"/>
              <a:t>Sequence </a:t>
            </a:r>
            <a:r>
              <a:rPr lang="en-US" dirty="0" smtClean="0"/>
              <a:t>numbers identify the order of the bytes sent</a:t>
            </a:r>
          </a:p>
          <a:p>
            <a:pPr lvl="1"/>
            <a:r>
              <a:rPr lang="en-US" dirty="0" err="1" smtClean="0"/>
              <a:t>Ack</a:t>
            </a:r>
            <a:r>
              <a:rPr lang="en-US" dirty="0" smtClean="0"/>
              <a:t> number specify the sequence number of the next expected byte</a:t>
            </a:r>
            <a:endParaRPr lang="en-US" dirty="0"/>
          </a:p>
          <a:p>
            <a:pPr lvl="1"/>
            <a:r>
              <a:rPr lang="en-US" dirty="0" smtClean="0"/>
              <a:t>Sliding window flow control to not overflow receiver</a:t>
            </a:r>
          </a:p>
        </p:txBody>
      </p:sp>
      <p:graphicFrame>
        <p:nvGraphicFramePr>
          <p:cNvPr id="19" name="Group 133"/>
          <p:cNvGraphicFramePr>
            <a:graphicFrameLocks/>
          </p:cNvGraphicFramePr>
          <p:nvPr>
            <p:extLst>
              <p:ext uri="{D42A27DB-BD31-4B8C-83A1-F6EECF244321}">
                <p14:modId xmlns:p14="http://schemas.microsoft.com/office/powerpoint/2010/main" val="200778339"/>
              </p:ext>
            </p:extLst>
          </p:nvPr>
        </p:nvGraphicFramePr>
        <p:xfrm>
          <a:off x="304800" y="1295400"/>
          <a:ext cx="7771790" cy="3279815"/>
        </p:xfrm>
        <a:graphic>
          <a:graphicData uri="http://schemas.openxmlformats.org/drawingml/2006/table">
            <a:tbl>
              <a:tblPr>
                <a:tableStyleId>{37CE84F3-28C3-443E-9E96-99CF82512B78}</a:tableStyleId>
              </a:tblPr>
              <a:tblGrid>
                <a:gridCol w="1184363"/>
                <a:gridCol w="740227"/>
                <a:gridCol w="1990060"/>
                <a:gridCol w="2430211"/>
                <a:gridCol w="1426929"/>
              </a:tblGrid>
              <a:tr h="429936">
                <a:tc gridSpan="5">
                  <a:txBody>
                    <a:bodyPr/>
                    <a:lstStyle/>
                    <a:p>
                      <a:pPr algn="just"/>
                      <a:r>
                        <a:rPr lang="en-US" dirty="0" smtClean="0">
                          <a:solidFill>
                            <a:schemeClr val="tx1"/>
                          </a:solidFill>
                          <a:latin typeface="Tahoma"/>
                          <a:cs typeface="Tahoma"/>
                        </a:rPr>
                        <a:t>0                                                     16        </a:t>
                      </a:r>
                      <a:r>
                        <a:rPr lang="en-US" baseline="0" dirty="0" smtClean="0">
                          <a:solidFill>
                            <a:schemeClr val="tx1"/>
                          </a:solidFill>
                          <a:latin typeface="Tahoma"/>
                          <a:cs typeface="Tahoma"/>
                        </a:rPr>
                        <a:t>       </a:t>
                      </a:r>
                      <a:r>
                        <a:rPr lang="en-US" dirty="0" smtClean="0">
                          <a:solidFill>
                            <a:schemeClr val="tx1"/>
                          </a:solidFill>
                          <a:latin typeface="Tahoma"/>
                          <a:cs typeface="Tahoma"/>
                        </a:rPr>
                        <a:t>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9936">
                <a:tc gridSpan="3">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5">
                  <a:txBody>
                    <a:bodyPr/>
                    <a:lstStyle/>
                    <a:p>
                      <a:r>
                        <a:rPr lang="en-US" dirty="0" smtClean="0">
                          <a:latin typeface="Tahoma"/>
                          <a:cs typeface="Tahoma"/>
                        </a:rPr>
                        <a:t>Sequence Number</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5">
                  <a:txBody>
                    <a:bodyPr/>
                    <a:lstStyle/>
                    <a:p>
                      <a:r>
                        <a:rPr lang="en-US" dirty="0" smtClean="0">
                          <a:latin typeface="Tahoma"/>
                          <a:cs typeface="Tahoma"/>
                        </a:rPr>
                        <a:t>Acknowledgment Number (if ACK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a:txBody>
                    <a:bodyPr/>
                    <a:lstStyle/>
                    <a:p>
                      <a:r>
                        <a:rPr lang="en-US" dirty="0" smtClean="0">
                          <a:latin typeface="Tahoma"/>
                          <a:cs typeface="Tahoma"/>
                        </a:rPr>
                        <a:t>Data 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0</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Window Size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Urgent Pointer (if URG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r>
              <a:tr h="457200">
                <a:tc gridSpan="4">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3" name="Date Placeholder 2"/>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10</a:t>
            </a:fld>
            <a:endParaRPr lang="en-US"/>
          </a:p>
        </p:txBody>
      </p:sp>
    </p:spTree>
    <p:extLst>
      <p:ext uri="{BB962C8B-B14F-4D97-AF65-F5344CB8AC3E}">
        <p14:creationId xmlns:p14="http://schemas.microsoft.com/office/powerpoint/2010/main" val="2016067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E</a:t>
            </a:r>
            <a:r>
              <a:rPr lang="en-US" dirty="0" smtClean="0"/>
              <a:t>stablishment</a:t>
            </a:r>
            <a:endParaRPr lang="en-US" dirty="0"/>
          </a:p>
        </p:txBody>
      </p:sp>
      <p:sp>
        <p:nvSpPr>
          <p:cNvPr id="7" name="Content Placeholder 6"/>
          <p:cNvSpPr>
            <a:spLocks noGrp="1"/>
          </p:cNvSpPr>
          <p:nvPr>
            <p:ph idx="1"/>
          </p:nvPr>
        </p:nvSpPr>
        <p:spPr/>
        <p:txBody>
          <a:bodyPr/>
          <a:lstStyle/>
          <a:p>
            <a:r>
              <a:rPr lang="en-US" dirty="0" smtClean="0"/>
              <a:t>3-way handshake: SYN ; SYN + ACK ; ACK</a:t>
            </a:r>
          </a:p>
        </p:txBody>
      </p:sp>
      <p:grpSp>
        <p:nvGrpSpPr>
          <p:cNvPr id="20" name="Group 19"/>
          <p:cNvGrpSpPr/>
          <p:nvPr/>
        </p:nvGrpSpPr>
        <p:grpSpPr>
          <a:xfrm>
            <a:off x="1219200" y="2286000"/>
            <a:ext cx="6477000" cy="3912281"/>
            <a:chOff x="914400" y="2588912"/>
            <a:chExt cx="6477000" cy="3912281"/>
          </a:xfrm>
        </p:grpSpPr>
        <p:sp>
          <p:nvSpPr>
            <p:cNvPr id="9" name="Line 6"/>
            <p:cNvSpPr>
              <a:spLocks noChangeShapeType="1"/>
            </p:cNvSpPr>
            <p:nvPr/>
          </p:nvSpPr>
          <p:spPr bwMode="auto">
            <a:xfrm>
              <a:off x="1634067" y="3108478"/>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cs typeface="Arial"/>
              </a:endParaRPr>
            </a:p>
          </p:txBody>
        </p:sp>
        <p:sp>
          <p:nvSpPr>
            <p:cNvPr id="10" name="Line 7"/>
            <p:cNvSpPr>
              <a:spLocks noChangeShapeType="1"/>
            </p:cNvSpPr>
            <p:nvPr/>
          </p:nvSpPr>
          <p:spPr bwMode="auto">
            <a:xfrm>
              <a:off x="6671733" y="3108478"/>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1" name="Line 8"/>
            <p:cNvSpPr>
              <a:spLocks noChangeShapeType="1"/>
            </p:cNvSpPr>
            <p:nvPr/>
          </p:nvSpPr>
          <p:spPr bwMode="auto">
            <a:xfrm>
              <a:off x="1839686" y="3416907"/>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2" name="Text Box 9"/>
            <p:cNvSpPr txBox="1">
              <a:spLocks noChangeArrowheads="1"/>
            </p:cNvSpPr>
            <p:nvPr/>
          </p:nvSpPr>
          <p:spPr bwMode="auto">
            <a:xfrm>
              <a:off x="914400" y="2588912"/>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dirty="0">
                  <a:latin typeface="Arial"/>
                  <a:cs typeface="Arial"/>
                </a:rPr>
                <a:t>client</a:t>
              </a:r>
            </a:p>
          </p:txBody>
        </p:sp>
        <p:sp>
          <p:nvSpPr>
            <p:cNvPr id="13" name="Text Box 10"/>
            <p:cNvSpPr txBox="1">
              <a:spLocks noChangeArrowheads="1"/>
            </p:cNvSpPr>
            <p:nvPr/>
          </p:nvSpPr>
          <p:spPr bwMode="auto">
            <a:xfrm>
              <a:off x="6054876" y="2588912"/>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a:latin typeface="Arial"/>
                  <a:cs typeface="Arial"/>
                </a:rPr>
                <a:t>server</a:t>
              </a:r>
            </a:p>
          </p:txBody>
        </p:sp>
        <p:sp>
          <p:nvSpPr>
            <p:cNvPr id="14" name="Text Box 11"/>
            <p:cNvSpPr txBox="1">
              <a:spLocks noChangeArrowheads="1"/>
            </p:cNvSpPr>
            <p:nvPr/>
          </p:nvSpPr>
          <p:spPr bwMode="auto">
            <a:xfrm rot="331470">
              <a:off x="2349450" y="3195432"/>
              <a:ext cx="34098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a:t>
              </a:r>
            </a:p>
          </p:txBody>
        </p:sp>
        <p:sp>
          <p:nvSpPr>
            <p:cNvPr id="15" name="Text Box 12"/>
            <p:cNvSpPr txBox="1">
              <a:spLocks noChangeArrowheads="1"/>
            </p:cNvSpPr>
            <p:nvPr/>
          </p:nvSpPr>
          <p:spPr bwMode="auto">
            <a:xfrm rot="329528">
              <a:off x="1627641" y="5397270"/>
              <a:ext cx="49541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=x+1  </a:t>
              </a:r>
              <a:r>
                <a:rPr lang="en-US" sz="2000" dirty="0" err="1">
                  <a:solidFill>
                    <a:schemeClr val="accent1"/>
                  </a:solidFill>
                  <a:latin typeface="Arial"/>
                  <a:cs typeface="Arial"/>
                </a:rPr>
                <a:t>ack</a:t>
              </a:r>
              <a:r>
                <a:rPr lang="en-US" sz="2000" dirty="0">
                  <a:latin typeface="Arial"/>
                  <a:cs typeface="Arial"/>
                </a:rPr>
                <a:t>=y+1</a:t>
              </a:r>
            </a:p>
          </p:txBody>
        </p:sp>
        <p:sp>
          <p:nvSpPr>
            <p:cNvPr id="16" name="Text Box 13"/>
            <p:cNvSpPr txBox="1">
              <a:spLocks noChangeArrowheads="1"/>
            </p:cNvSpPr>
            <p:nvPr/>
          </p:nvSpPr>
          <p:spPr bwMode="auto">
            <a:xfrm rot="21240317">
              <a:off x="1640492" y="4266365"/>
              <a:ext cx="51340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smtClean="0">
                  <a:latin typeface="Arial"/>
                  <a:cs typeface="Arial"/>
                </a:rPr>
                <a:t>flags </a:t>
              </a:r>
              <a:r>
                <a:rPr lang="en-US" sz="2000" dirty="0">
                  <a:latin typeface="Arial"/>
                  <a:cs typeface="Arial"/>
                </a:rPr>
                <a:t>=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=y </a:t>
              </a:r>
              <a:r>
                <a:rPr lang="en-US" sz="2000" dirty="0" err="1">
                  <a:solidFill>
                    <a:schemeClr val="accent1"/>
                  </a:solidFill>
                  <a:latin typeface="Arial"/>
                  <a:cs typeface="Arial"/>
                </a:rPr>
                <a:t>ack</a:t>
              </a:r>
              <a:r>
                <a:rPr lang="en-US" sz="2000" dirty="0">
                  <a:latin typeface="Arial"/>
                  <a:cs typeface="Arial"/>
                </a:rPr>
                <a:t>=x+1</a:t>
              </a:r>
            </a:p>
          </p:txBody>
        </p:sp>
        <p:sp>
          <p:nvSpPr>
            <p:cNvPr id="17" name="Line 14"/>
            <p:cNvSpPr>
              <a:spLocks noChangeShapeType="1"/>
            </p:cNvSpPr>
            <p:nvPr/>
          </p:nvSpPr>
          <p:spPr bwMode="auto">
            <a:xfrm flipV="1">
              <a:off x="1839686" y="4445002"/>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8" name="Line 15"/>
            <p:cNvSpPr>
              <a:spLocks noChangeShapeType="1"/>
            </p:cNvSpPr>
            <p:nvPr/>
          </p:nvSpPr>
          <p:spPr bwMode="auto">
            <a:xfrm>
              <a:off x="1839686" y="5575907"/>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grpSp>
      <p:sp>
        <p:nvSpPr>
          <p:cNvPr id="3" name="Date Placeholder 2"/>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19" name="Slide Number Placeholder 18"/>
          <p:cNvSpPr>
            <a:spLocks noGrp="1"/>
          </p:cNvSpPr>
          <p:nvPr>
            <p:ph type="sldNum" sz="quarter" idx="12"/>
          </p:nvPr>
        </p:nvSpPr>
        <p:spPr/>
        <p:txBody>
          <a:bodyPr/>
          <a:lstStyle/>
          <a:p>
            <a:fld id="{EC3CB770-4B24-234B-BCDD-99949A9A3C35}" type="slidenum">
              <a:rPr lang="en-US" smtClean="0"/>
              <a:pPr/>
              <a:t>11</a:t>
            </a:fld>
            <a:endParaRPr lang="en-US"/>
          </a:p>
        </p:txBody>
      </p:sp>
    </p:spTree>
    <p:extLst>
      <p:ext uri="{BB962C8B-B14F-4D97-AF65-F5344CB8AC3E}">
        <p14:creationId xmlns:p14="http://schemas.microsoft.com/office/powerpoint/2010/main" val="105655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T</a:t>
            </a:r>
            <a:r>
              <a:rPr lang="en-US" dirty="0" smtClean="0"/>
              <a:t>ermination</a:t>
            </a:r>
            <a:endParaRPr lang="en-US" dirty="0"/>
          </a:p>
        </p:txBody>
      </p:sp>
      <p:sp>
        <p:nvSpPr>
          <p:cNvPr id="7" name="Content Placeholder 6"/>
          <p:cNvSpPr>
            <a:spLocks noGrp="1"/>
          </p:cNvSpPr>
          <p:nvPr>
            <p:ph idx="1"/>
          </p:nvPr>
        </p:nvSpPr>
        <p:spPr>
          <a:xfrm>
            <a:off x="201706" y="5029200"/>
            <a:ext cx="8727141" cy="1394385"/>
          </a:xfrm>
        </p:spPr>
        <p:txBody>
          <a:bodyPr>
            <a:normAutofit fontScale="92500"/>
          </a:bodyPr>
          <a:lstStyle/>
          <a:p>
            <a:r>
              <a:rPr lang="en-US" dirty="0"/>
              <a:t>Each side of the connection terminates independently</a:t>
            </a:r>
          </a:p>
          <a:p>
            <a:pPr lvl="1"/>
            <a:r>
              <a:rPr lang="en-US" dirty="0"/>
              <a:t>A connection can be “half-open”, in which case one side has </a:t>
            </a:r>
            <a:r>
              <a:rPr lang="en-US" dirty="0" smtClean="0"/>
              <a:t>terminated, </a:t>
            </a:r>
            <a:r>
              <a:rPr lang="en-US" dirty="0"/>
              <a:t>but the other has </a:t>
            </a:r>
            <a:r>
              <a:rPr lang="en-US" dirty="0" smtClean="0"/>
              <a:t>not</a:t>
            </a:r>
          </a:p>
        </p:txBody>
      </p:sp>
      <p:grpSp>
        <p:nvGrpSpPr>
          <p:cNvPr id="3" name="Group 2"/>
          <p:cNvGrpSpPr/>
          <p:nvPr/>
        </p:nvGrpSpPr>
        <p:grpSpPr>
          <a:xfrm>
            <a:off x="1905000" y="1600200"/>
            <a:ext cx="5334000" cy="3221878"/>
            <a:chOff x="1219200" y="2286000"/>
            <a:chExt cx="6477000" cy="3912281"/>
          </a:xfrm>
        </p:grpSpPr>
        <p:sp>
          <p:nvSpPr>
            <p:cNvPr id="9" name="Line 6"/>
            <p:cNvSpPr>
              <a:spLocks noChangeShapeType="1"/>
            </p:cNvSpPr>
            <p:nvPr/>
          </p:nvSpPr>
          <p:spPr bwMode="auto">
            <a:xfrm>
              <a:off x="1938867" y="2805566"/>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cs typeface="Arial"/>
              </a:endParaRPr>
            </a:p>
          </p:txBody>
        </p:sp>
        <p:sp>
          <p:nvSpPr>
            <p:cNvPr id="10" name="Line 7"/>
            <p:cNvSpPr>
              <a:spLocks noChangeShapeType="1"/>
            </p:cNvSpPr>
            <p:nvPr/>
          </p:nvSpPr>
          <p:spPr bwMode="auto">
            <a:xfrm>
              <a:off x="6976533" y="2805566"/>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1" name="Line 8"/>
            <p:cNvSpPr>
              <a:spLocks noChangeShapeType="1"/>
            </p:cNvSpPr>
            <p:nvPr/>
          </p:nvSpPr>
          <p:spPr bwMode="auto">
            <a:xfrm>
              <a:off x="2144486" y="3113995"/>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2" name="Text Box 9"/>
            <p:cNvSpPr txBox="1">
              <a:spLocks noChangeArrowheads="1"/>
            </p:cNvSpPr>
            <p:nvPr/>
          </p:nvSpPr>
          <p:spPr bwMode="auto">
            <a:xfrm>
              <a:off x="1219200" y="2286000"/>
              <a:ext cx="1447800" cy="48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initiator</a:t>
              </a:r>
              <a:endParaRPr lang="en-US" sz="2000" dirty="0">
                <a:latin typeface="Arial"/>
                <a:cs typeface="Arial"/>
              </a:endParaRPr>
            </a:p>
          </p:txBody>
        </p:sp>
        <p:sp>
          <p:nvSpPr>
            <p:cNvPr id="13" name="Text Box 10"/>
            <p:cNvSpPr txBox="1">
              <a:spLocks noChangeArrowheads="1"/>
            </p:cNvSpPr>
            <p:nvPr/>
          </p:nvSpPr>
          <p:spPr bwMode="auto">
            <a:xfrm>
              <a:off x="6248400" y="2286000"/>
              <a:ext cx="1447800" cy="485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receiver</a:t>
              </a:r>
              <a:endParaRPr lang="en-US" sz="2000" dirty="0">
                <a:latin typeface="Arial"/>
                <a:cs typeface="Arial"/>
              </a:endParaRPr>
            </a:p>
          </p:txBody>
        </p:sp>
        <p:sp>
          <p:nvSpPr>
            <p:cNvPr id="14" name="Text Box 11"/>
            <p:cNvSpPr txBox="1">
              <a:spLocks noChangeArrowheads="1"/>
            </p:cNvSpPr>
            <p:nvPr/>
          </p:nvSpPr>
          <p:spPr bwMode="auto">
            <a:xfrm rot="331470">
              <a:off x="2654250" y="2887024"/>
              <a:ext cx="3409849"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15" name="Text Box 12"/>
            <p:cNvSpPr txBox="1">
              <a:spLocks noChangeArrowheads="1"/>
            </p:cNvSpPr>
            <p:nvPr/>
          </p:nvSpPr>
          <p:spPr bwMode="auto">
            <a:xfrm rot="329528">
              <a:off x="1932441" y="5088862"/>
              <a:ext cx="4954134"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6" name="Text Box 13"/>
            <p:cNvSpPr txBox="1">
              <a:spLocks noChangeArrowheads="1"/>
            </p:cNvSpPr>
            <p:nvPr/>
          </p:nvSpPr>
          <p:spPr bwMode="auto">
            <a:xfrm rot="21240317">
              <a:off x="1945292" y="3766703"/>
              <a:ext cx="5134051"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7" name="Line 14"/>
            <p:cNvSpPr>
              <a:spLocks noChangeShapeType="1"/>
            </p:cNvSpPr>
            <p:nvPr/>
          </p:nvSpPr>
          <p:spPr bwMode="auto">
            <a:xfrm flipV="1">
              <a:off x="2144486" y="3950835"/>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8" name="Line 15"/>
            <p:cNvSpPr>
              <a:spLocks noChangeShapeType="1"/>
            </p:cNvSpPr>
            <p:nvPr/>
          </p:nvSpPr>
          <p:spPr bwMode="auto">
            <a:xfrm>
              <a:off x="2144486" y="5272995"/>
              <a:ext cx="4729238"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9" name="Text Box 13"/>
            <p:cNvSpPr txBox="1">
              <a:spLocks noChangeArrowheads="1"/>
            </p:cNvSpPr>
            <p:nvPr/>
          </p:nvSpPr>
          <p:spPr bwMode="auto">
            <a:xfrm rot="21240317">
              <a:off x="1945693" y="4254819"/>
              <a:ext cx="5134051" cy="411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21" name="Line 14"/>
            <p:cNvSpPr>
              <a:spLocks noChangeShapeType="1"/>
            </p:cNvSpPr>
            <p:nvPr/>
          </p:nvSpPr>
          <p:spPr bwMode="auto">
            <a:xfrm flipV="1">
              <a:off x="2144887" y="4438952"/>
              <a:ext cx="4729238" cy="514048"/>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grpSp>
      <p:sp>
        <p:nvSpPr>
          <p:cNvPr id="8" name="Date Placeholder 7"/>
          <p:cNvSpPr>
            <a:spLocks noGrp="1"/>
          </p:cNvSpPr>
          <p:nvPr>
            <p:ph type="dt" sz="half" idx="10"/>
          </p:nvPr>
        </p:nvSpPr>
        <p:spPr/>
        <p:txBody>
          <a:bodyPr/>
          <a:lstStyle/>
          <a:p>
            <a:r>
              <a:rPr lang="en-US" smtClean="0"/>
              <a:t>4 Feb 2014</a:t>
            </a:r>
            <a:endParaRPr lang="en-US"/>
          </a:p>
        </p:txBody>
      </p:sp>
      <p:sp>
        <p:nvSpPr>
          <p:cNvPr id="20" name="Footer Placeholder 19"/>
          <p:cNvSpPr>
            <a:spLocks noGrp="1"/>
          </p:cNvSpPr>
          <p:nvPr>
            <p:ph type="ftr" sz="quarter" idx="11"/>
          </p:nvPr>
        </p:nvSpPr>
        <p:spPr/>
        <p:txBody>
          <a:bodyPr/>
          <a:lstStyle/>
          <a:p>
            <a:r>
              <a:rPr lang="en-US" smtClean="0"/>
              <a:t>Marco Canini, © 2014</a:t>
            </a:r>
            <a:endParaRPr lang="en-US"/>
          </a:p>
        </p:txBody>
      </p:sp>
      <p:sp>
        <p:nvSpPr>
          <p:cNvPr id="22" name="Slide Number Placeholder 21"/>
          <p:cNvSpPr>
            <a:spLocks noGrp="1"/>
          </p:cNvSpPr>
          <p:nvPr>
            <p:ph type="sldNum" sz="quarter" idx="12"/>
          </p:nvPr>
        </p:nvSpPr>
        <p:spPr/>
        <p:txBody>
          <a:bodyPr/>
          <a:lstStyle/>
          <a:p>
            <a:fld id="{EC3CB770-4B24-234B-BCDD-99949A9A3C35}" type="slidenum">
              <a:rPr lang="en-US" smtClean="0"/>
              <a:pPr/>
              <a:t>12</a:t>
            </a:fld>
            <a:endParaRPr lang="en-US"/>
          </a:p>
        </p:txBody>
      </p:sp>
    </p:spTree>
    <p:extLst>
      <p:ext uri="{BB962C8B-B14F-4D97-AF65-F5344CB8AC3E}">
        <p14:creationId xmlns:p14="http://schemas.microsoft.com/office/powerpoint/2010/main" val="42591673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ARP </a:t>
            </a:r>
            <a:r>
              <a:rPr lang="en-US" sz="2800" dirty="0" smtClean="0"/>
              <a:t>(Address Resolution Protocol)</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Problem:</a:t>
            </a:r>
          </a:p>
          <a:p>
            <a:pPr lvl="1"/>
            <a:r>
              <a:rPr lang="en-US" dirty="0" smtClean="0"/>
              <a:t>need </a:t>
            </a:r>
            <a:r>
              <a:rPr lang="en-US" dirty="0"/>
              <a:t>mapping between IP addresses and hardware </a:t>
            </a:r>
            <a:r>
              <a:rPr lang="en-US" dirty="0" smtClean="0"/>
              <a:t>addresses</a:t>
            </a:r>
          </a:p>
          <a:p>
            <a:r>
              <a:rPr lang="en-US" dirty="0" smtClean="0"/>
              <a:t>Solution: ARP</a:t>
            </a:r>
          </a:p>
          <a:p>
            <a:pPr lvl="1"/>
            <a:r>
              <a:rPr lang="en-US" dirty="0" smtClean="0"/>
              <a:t>Every host maintains IP-HW address mapping table (cache)</a:t>
            </a:r>
          </a:p>
          <a:p>
            <a:pPr lvl="1"/>
            <a:r>
              <a:rPr lang="en-US" dirty="0" smtClean="0"/>
              <a:t>Timeout associate with cached info (15 min)</a:t>
            </a:r>
          </a:p>
          <a:p>
            <a:r>
              <a:rPr lang="en-US" dirty="0" smtClean="0"/>
              <a:t>Sender</a:t>
            </a:r>
          </a:p>
          <a:p>
            <a:pPr lvl="1"/>
            <a:r>
              <a:rPr lang="en-US" dirty="0" smtClean="0"/>
              <a:t>Broadcasts “Who is IP address X?”</a:t>
            </a:r>
          </a:p>
          <a:p>
            <a:pPr lvl="1"/>
            <a:r>
              <a:rPr lang="en-US" dirty="0" smtClean="0"/>
              <a:t>Broadcast message includes sender’s IP and HW addresses</a:t>
            </a:r>
          </a:p>
          <a:p>
            <a:r>
              <a:rPr lang="en-US" dirty="0" smtClean="0"/>
              <a:t>Receivers</a:t>
            </a:r>
          </a:p>
          <a:p>
            <a:pPr lvl="1"/>
            <a:r>
              <a:rPr lang="en-US" dirty="0" smtClean="0"/>
              <a:t>Any host with sender in cache “refreshes” timeout</a:t>
            </a:r>
          </a:p>
          <a:p>
            <a:pPr lvl="1"/>
            <a:r>
              <a:rPr lang="en-US" dirty="0" smtClean="0"/>
              <a:t>Host with IP address X replies “IP X has HW address Y”</a:t>
            </a:r>
          </a:p>
          <a:p>
            <a:pPr lvl="1"/>
            <a:r>
              <a:rPr lang="en-US" dirty="0" smtClean="0"/>
              <a:t>Target host adds sender (if not already in cache)</a:t>
            </a:r>
          </a:p>
          <a:p>
            <a:pPr lvl="1"/>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13</a:t>
            </a:fld>
            <a:endParaRPr lang="en-US"/>
          </a:p>
        </p:txBody>
      </p:sp>
    </p:spTree>
    <p:extLst>
      <p:ext uri="{BB962C8B-B14F-4D97-AF65-F5344CB8AC3E}">
        <p14:creationId xmlns:p14="http://schemas.microsoft.com/office/powerpoint/2010/main" val="1695389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r>
              <a:rPr lang="en-US" dirty="0"/>
              <a:t>Spoofing</a:t>
            </a:r>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F6D2A809-FAB3-224C-A567-6B861B90C59D}" type="slidenum">
              <a:rPr lang="en-US" smtClean="0"/>
              <a:pPr/>
              <a:t>14</a:t>
            </a:fld>
            <a:endParaRPr lang="en-US"/>
          </a:p>
        </p:txBody>
      </p:sp>
    </p:spTree>
    <p:extLst>
      <p:ext uri="{BB962C8B-B14F-4D97-AF65-F5344CB8AC3E}">
        <p14:creationId xmlns:p14="http://schemas.microsoft.com/office/powerpoint/2010/main" val="69010173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nchor="ctr">
            <a:normAutofit/>
          </a:bodyPr>
          <a:lstStyle/>
          <a:p>
            <a:r>
              <a:rPr lang="en-US" dirty="0" smtClean="0"/>
              <a:t>Many TCP/IP suite protocols do not authenticate the source or destination of a message</a:t>
            </a:r>
          </a:p>
          <a:p>
            <a:r>
              <a:rPr lang="en-US" dirty="0" smtClean="0"/>
              <a:t>An attacker can forge </a:t>
            </a:r>
            <a:r>
              <a:rPr lang="en-US" dirty="0"/>
              <a:t>a packet’s source IP address and abuse the trust of that source</a:t>
            </a:r>
          </a:p>
          <a:p>
            <a:pPr lvl="1"/>
            <a:r>
              <a:rPr lang="en-US" dirty="0"/>
              <a:t>E.g., routers and firewalls can filter packets according to their source</a:t>
            </a:r>
          </a:p>
          <a:p>
            <a:pPr lvl="1"/>
            <a:r>
              <a:rPr lang="en-US" dirty="0"/>
              <a:t>E.g., certain programs (rlogin, </a:t>
            </a:r>
            <a:r>
              <a:rPr lang="en-US" dirty="0" err="1"/>
              <a:t>rsh</a:t>
            </a:r>
            <a:r>
              <a:rPr lang="en-US" dirty="0"/>
              <a:t>) </a:t>
            </a:r>
            <a:r>
              <a:rPr lang="en-US" dirty="0" smtClean="0"/>
              <a:t>grant access based on IP address</a:t>
            </a:r>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15</a:t>
            </a:fld>
            <a:endParaRPr lang="en-US"/>
          </a:p>
        </p:txBody>
      </p:sp>
    </p:spTree>
    <p:extLst>
      <p:ext uri="{BB962C8B-B14F-4D97-AF65-F5344CB8AC3E}">
        <p14:creationId xmlns:p14="http://schemas.microsoft.com/office/powerpoint/2010/main" val="89191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 Example</a:t>
            </a:r>
            <a:endParaRPr lang="en-US" dirty="0"/>
          </a:p>
        </p:txBody>
      </p:sp>
      <p:sp>
        <p:nvSpPr>
          <p:cNvPr id="6" name="Rectangle 5"/>
          <p:cNvSpPr/>
          <p:nvPr/>
        </p:nvSpPr>
        <p:spPr>
          <a:xfrm>
            <a:off x="685800" y="2479431"/>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14600" y="1600200"/>
            <a:ext cx="2819400" cy="15240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8" name="Rectangle 7"/>
          <p:cNvSpPr/>
          <p:nvPr/>
        </p:nvSpPr>
        <p:spPr>
          <a:xfrm>
            <a:off x="4648200" y="3044690"/>
            <a:ext cx="1371600" cy="955431"/>
          </a:xfrm>
          <a:prstGeom prst="rect">
            <a:avLst/>
          </a:prstGeom>
          <a:solidFill>
            <a:schemeClr val="accent3"/>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Router</a:t>
            </a:r>
            <a:endParaRPr lang="en-US" dirty="0">
              <a:latin typeface="Tahoma"/>
              <a:cs typeface="Tahoma"/>
            </a:endParaRPr>
          </a:p>
        </p:txBody>
      </p:sp>
      <p:sp>
        <p:nvSpPr>
          <p:cNvPr id="9" name="Rectangle 8"/>
          <p:cNvSpPr/>
          <p:nvPr/>
        </p:nvSpPr>
        <p:spPr>
          <a:xfrm>
            <a:off x="3124200" y="441629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Spoofed Host</a:t>
            </a:r>
            <a:endParaRPr lang="en-US" dirty="0">
              <a:latin typeface="Tahoma"/>
              <a:cs typeface="Tahoma"/>
            </a:endParaRPr>
          </a:p>
        </p:txBody>
      </p:sp>
      <p:sp>
        <p:nvSpPr>
          <p:cNvPr id="10" name="Rectangle 9"/>
          <p:cNvSpPr/>
          <p:nvPr/>
        </p:nvSpPr>
        <p:spPr>
          <a:xfrm>
            <a:off x="5791200" y="441629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a:off x="5780313" y="3753465"/>
            <a:ext cx="919279" cy="96762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Lst>
            <a:ahLst/>
            <a:cxnLst>
              <a:cxn ang="0">
                <a:pos x="connsiteX0" y="connsiteY0"/>
              </a:cxn>
              <a:cxn ang="0">
                <a:pos x="connsiteX1" y="connsiteY1"/>
              </a:cxn>
              <a:cxn ang="0">
                <a:pos x="connsiteX2" y="connsiteY2"/>
              </a:cxn>
            </a:cxnLst>
            <a:rect l="l" t="t" r="r" b="b"/>
            <a:pathLst>
              <a:path w="919279" h="967625">
                <a:moveTo>
                  <a:pt x="0" y="6"/>
                </a:moveTo>
                <a:cubicBezTo>
                  <a:pt x="184451" y="-1001"/>
                  <a:pt x="499935" y="129021"/>
                  <a:pt x="628951" y="241911"/>
                </a:cubicBezTo>
                <a:cubicBezTo>
                  <a:pt x="757967" y="354801"/>
                  <a:pt x="922262" y="551346"/>
                  <a:pt x="919238" y="967625"/>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4343400" y="2624163"/>
            <a:ext cx="955524" cy="693468"/>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Lst>
            <a:ahLst/>
            <a:cxnLst>
              <a:cxn ang="0">
                <a:pos x="connsiteX0" y="connsiteY0"/>
              </a:cxn>
              <a:cxn ang="0">
                <a:pos x="connsiteX1" y="connsiteY1"/>
              </a:cxn>
              <a:cxn ang="0">
                <a:pos x="connsiteX2" y="connsiteY2"/>
              </a:cxn>
            </a:cxnLst>
            <a:rect l="l" t="t" r="r" b="b"/>
            <a:pathLst>
              <a:path w="955524" h="693468">
                <a:moveTo>
                  <a:pt x="0" y="16135"/>
                </a:moveTo>
                <a:cubicBezTo>
                  <a:pt x="220738" y="-33254"/>
                  <a:pt x="445507" y="36294"/>
                  <a:pt x="604761" y="149183"/>
                </a:cubicBezTo>
                <a:cubicBezTo>
                  <a:pt x="764015" y="262072"/>
                  <a:pt x="837596" y="325571"/>
                  <a:pt x="955524" y="693468"/>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flipH="1">
            <a:off x="4347028" y="3953302"/>
            <a:ext cx="1753811" cy="762153"/>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Lst>
            <a:ahLst/>
            <a:cxnLst>
              <a:cxn ang="0">
                <a:pos x="connsiteX0" y="connsiteY0"/>
              </a:cxn>
              <a:cxn ang="0">
                <a:pos x="connsiteX1" y="connsiteY1"/>
              </a:cxn>
              <a:cxn ang="0">
                <a:pos x="connsiteX2" y="connsiteY2"/>
              </a:cxn>
            </a:cxnLst>
            <a:rect l="l" t="t" r="r" b="b"/>
            <a:pathLst>
              <a:path w="1753811" h="762153">
                <a:moveTo>
                  <a:pt x="0" y="762153"/>
                </a:moveTo>
                <a:cubicBezTo>
                  <a:pt x="111881" y="434574"/>
                  <a:pt x="602745" y="8215"/>
                  <a:pt x="895047" y="151"/>
                </a:cubicBezTo>
                <a:cubicBezTo>
                  <a:pt x="1187349" y="-7913"/>
                  <a:pt x="1357693" y="309588"/>
                  <a:pt x="1753811" y="71377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057400" y="2784230"/>
            <a:ext cx="1270000" cy="31573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Lst>
            <a:ahLst/>
            <a:cxnLst>
              <a:cxn ang="0">
                <a:pos x="connsiteX0" y="connsiteY0"/>
              </a:cxn>
              <a:cxn ang="0">
                <a:pos x="connsiteX1" y="connsiteY1"/>
              </a:cxn>
              <a:cxn ang="0">
                <a:pos x="connsiteX2" y="connsiteY2"/>
              </a:cxn>
            </a:cxnLst>
            <a:rect l="l" t="t" r="r" b="b"/>
            <a:pathLst>
              <a:path w="1270000" h="315735">
                <a:moveTo>
                  <a:pt x="0" y="60476"/>
                </a:moveTo>
                <a:cubicBezTo>
                  <a:pt x="87690" y="277182"/>
                  <a:pt x="296332" y="324556"/>
                  <a:pt x="507999" y="314477"/>
                </a:cubicBezTo>
                <a:cubicBezTo>
                  <a:pt x="719666" y="304398"/>
                  <a:pt x="934357" y="236865"/>
                  <a:pt x="127000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2133600"/>
            <a:ext cx="2021407" cy="369332"/>
          </a:xfrm>
          <a:prstGeom prst="rect">
            <a:avLst/>
          </a:prstGeom>
          <a:noFill/>
        </p:spPr>
        <p:txBody>
          <a:bodyPr wrap="none" rtlCol="0">
            <a:spAutoFit/>
          </a:bodyPr>
          <a:lstStyle/>
          <a:p>
            <a:pPr algn="ctr"/>
            <a:r>
              <a:rPr lang="en-US" dirty="0" smtClean="0"/>
              <a:t>Real IP: 1.1.1.1</a:t>
            </a:r>
            <a:endParaRPr lang="en-US" dirty="0"/>
          </a:p>
        </p:txBody>
      </p:sp>
      <p:sp>
        <p:nvSpPr>
          <p:cNvPr id="18" name="TextBox 17"/>
          <p:cNvSpPr txBox="1"/>
          <p:nvPr/>
        </p:nvSpPr>
        <p:spPr>
          <a:xfrm>
            <a:off x="3048000" y="5371721"/>
            <a:ext cx="1445904" cy="369332"/>
          </a:xfrm>
          <a:prstGeom prst="rect">
            <a:avLst/>
          </a:prstGeom>
          <a:noFill/>
        </p:spPr>
        <p:txBody>
          <a:bodyPr wrap="none" rtlCol="0">
            <a:spAutoFit/>
          </a:bodyPr>
          <a:lstStyle/>
          <a:p>
            <a:pPr algn="ctr"/>
            <a:r>
              <a:rPr lang="en-US" dirty="0" smtClean="0"/>
              <a:t>IP: 3.3.3.3</a:t>
            </a:r>
            <a:endParaRPr lang="en-US" dirty="0"/>
          </a:p>
        </p:txBody>
      </p:sp>
      <p:sp>
        <p:nvSpPr>
          <p:cNvPr id="19" name="TextBox 18"/>
          <p:cNvSpPr txBox="1"/>
          <p:nvPr/>
        </p:nvSpPr>
        <p:spPr>
          <a:xfrm>
            <a:off x="5715000" y="5371721"/>
            <a:ext cx="1445904" cy="369332"/>
          </a:xfrm>
          <a:prstGeom prst="rect">
            <a:avLst/>
          </a:prstGeom>
          <a:noFill/>
        </p:spPr>
        <p:txBody>
          <a:bodyPr wrap="none" rtlCol="0">
            <a:spAutoFit/>
          </a:bodyPr>
          <a:lstStyle/>
          <a:p>
            <a:pPr algn="ctr"/>
            <a:r>
              <a:rPr lang="en-US" dirty="0" smtClean="0"/>
              <a:t>IP: 2.2.2.2</a:t>
            </a:r>
            <a:endParaRPr lang="en-US" dirty="0"/>
          </a:p>
        </p:txBody>
      </p:sp>
      <p:sp>
        <p:nvSpPr>
          <p:cNvPr id="21" name="Rectangle 20"/>
          <p:cNvSpPr/>
          <p:nvPr/>
        </p:nvSpPr>
        <p:spPr>
          <a:xfrm>
            <a:off x="6324600" y="3120890"/>
            <a:ext cx="2514600" cy="7620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Source (spoofed): 3.3.3.3</a:t>
            </a:r>
            <a:br>
              <a:rPr lang="en-US" dirty="0">
                <a:solidFill>
                  <a:schemeClr val="bg1"/>
                </a:solidFill>
              </a:rPr>
            </a:br>
            <a:r>
              <a:rPr lang="en-US" dirty="0">
                <a:solidFill>
                  <a:schemeClr val="bg1"/>
                </a:solidFill>
              </a:rPr>
              <a:t>Destination: 2.2.2.2</a:t>
            </a:r>
            <a:endParaRPr lang="en-US" dirty="0">
              <a:solidFill>
                <a:schemeClr val="bg1"/>
              </a:solidFill>
            </a:endParaRPr>
          </a:p>
        </p:txBody>
      </p:sp>
      <p:sp>
        <p:nvSpPr>
          <p:cNvPr id="23" name="Date Placeholder 22"/>
          <p:cNvSpPr>
            <a:spLocks noGrp="1"/>
          </p:cNvSpPr>
          <p:nvPr>
            <p:ph type="dt" sz="half" idx="10"/>
          </p:nvPr>
        </p:nvSpPr>
        <p:spPr/>
        <p:txBody>
          <a:bodyPr/>
          <a:lstStyle/>
          <a:p>
            <a:r>
              <a:rPr lang="en-US" smtClean="0"/>
              <a:t>4 Feb 2014</a:t>
            </a:r>
            <a:endParaRPr lang="en-US"/>
          </a:p>
        </p:txBody>
      </p:sp>
      <p:sp>
        <p:nvSpPr>
          <p:cNvPr id="24" name="Footer Placeholder 23"/>
          <p:cNvSpPr>
            <a:spLocks noGrp="1"/>
          </p:cNvSpPr>
          <p:nvPr>
            <p:ph type="ftr" sz="quarter" idx="11"/>
          </p:nvPr>
        </p:nvSpPr>
        <p:spPr/>
        <p:txBody>
          <a:bodyPr/>
          <a:lstStyle/>
          <a:p>
            <a:r>
              <a:rPr lang="en-US" smtClean="0"/>
              <a:t>Marco Canini, © 2014</a:t>
            </a:r>
            <a:endParaRPr lang="en-US"/>
          </a:p>
        </p:txBody>
      </p:sp>
      <p:sp>
        <p:nvSpPr>
          <p:cNvPr id="25" name="Slide Number Placeholder 24"/>
          <p:cNvSpPr>
            <a:spLocks noGrp="1"/>
          </p:cNvSpPr>
          <p:nvPr>
            <p:ph type="sldNum" sz="quarter" idx="12"/>
          </p:nvPr>
        </p:nvSpPr>
        <p:spPr/>
        <p:txBody>
          <a:bodyPr/>
          <a:lstStyle/>
          <a:p>
            <a:fld id="{E1AEAC84-D1C9-0441-9C6D-2A786F1B0818}" type="slidenum">
              <a:rPr lang="en-US" smtClean="0"/>
              <a:pPr/>
              <a:t>16</a:t>
            </a:fld>
            <a:endParaRPr lang="en-US"/>
          </a:p>
        </p:txBody>
      </p:sp>
    </p:spTree>
    <p:extLst>
      <p:ext uri="{BB962C8B-B14F-4D97-AF65-F5344CB8AC3E}">
        <p14:creationId xmlns:p14="http://schemas.microsoft.com/office/powerpoint/2010/main" val="407731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normAutofit/>
          </a:bodyPr>
          <a:lstStyle/>
          <a:p>
            <a:r>
              <a:rPr lang="en-US" dirty="0"/>
              <a:t>The response to a forged message is sent to the forged source address</a:t>
            </a:r>
          </a:p>
          <a:p>
            <a:pPr lvl="1"/>
            <a:r>
              <a:rPr lang="en-US" dirty="0"/>
              <a:t>Spoofing mainly used when an attacker does not care about </a:t>
            </a:r>
            <a:r>
              <a:rPr lang="en-US" dirty="0" smtClean="0"/>
              <a:t>response</a:t>
            </a:r>
          </a:p>
          <a:p>
            <a:pPr lvl="1"/>
            <a:r>
              <a:rPr lang="en-US" dirty="0" smtClean="0"/>
              <a:t>The LAN is a special case as the attacker can observe the response</a:t>
            </a:r>
            <a:endParaRPr lang="en-US" dirty="0"/>
          </a:p>
          <a:p>
            <a:r>
              <a:rPr lang="en-US" dirty="0"/>
              <a:t>Easy to use with protocols based on </a:t>
            </a:r>
            <a:r>
              <a:rPr lang="en-US" dirty="0" smtClean="0">
                <a:solidFill>
                  <a:schemeClr val="accent2"/>
                </a:solidFill>
              </a:rPr>
              <a:t>UDP</a:t>
            </a:r>
          </a:p>
          <a:p>
            <a:r>
              <a:rPr lang="en-US" dirty="0" smtClean="0">
                <a:solidFill>
                  <a:schemeClr val="accent2"/>
                </a:solidFill>
              </a:rPr>
              <a:t>Spoofing a TCP connection is more difficult</a:t>
            </a:r>
          </a:p>
          <a:p>
            <a:pPr lvl="1"/>
            <a:r>
              <a:rPr lang="en-US" dirty="0" smtClean="0">
                <a:solidFill>
                  <a:schemeClr val="accent2"/>
                </a:solidFill>
              </a:rPr>
              <a:t>Recall 3-way handshake: SYN ; SYN + ACK ; ACK</a:t>
            </a:r>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17</a:t>
            </a:fld>
            <a:endParaRPr lang="en-US"/>
          </a:p>
        </p:txBody>
      </p:sp>
    </p:spTree>
    <p:extLst>
      <p:ext uri="{BB962C8B-B14F-4D97-AF65-F5344CB8AC3E}">
        <p14:creationId xmlns:p14="http://schemas.microsoft.com/office/powerpoint/2010/main" val="4012313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Spoofing</a:t>
            </a:r>
            <a:endParaRPr lang="en-US" dirty="0"/>
          </a:p>
        </p:txBody>
      </p:sp>
      <p:sp>
        <p:nvSpPr>
          <p:cNvPr id="9" name="Line 6"/>
          <p:cNvSpPr>
            <a:spLocks noChangeShapeType="1"/>
          </p:cNvSpPr>
          <p:nvPr/>
        </p:nvSpPr>
        <p:spPr bwMode="auto">
          <a:xfrm>
            <a:off x="762000" y="2841851"/>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cs typeface="Arial"/>
            </a:endParaRPr>
          </a:p>
        </p:txBody>
      </p:sp>
      <p:sp>
        <p:nvSpPr>
          <p:cNvPr id="10" name="Line 7"/>
          <p:cNvSpPr>
            <a:spLocks noChangeShapeType="1"/>
          </p:cNvSpPr>
          <p:nvPr/>
        </p:nvSpPr>
        <p:spPr bwMode="auto">
          <a:xfrm>
            <a:off x="4469190" y="2841851"/>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1" name="Line 8"/>
          <p:cNvSpPr>
            <a:spLocks noChangeShapeType="1"/>
          </p:cNvSpPr>
          <p:nvPr/>
        </p:nvSpPr>
        <p:spPr bwMode="auto">
          <a:xfrm>
            <a:off x="772466" y="3150280"/>
            <a:ext cx="3674606"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2" name="Text Box 9"/>
          <p:cNvSpPr txBox="1">
            <a:spLocks noChangeArrowheads="1"/>
          </p:cNvSpPr>
          <p:nvPr/>
        </p:nvSpPr>
        <p:spPr bwMode="auto">
          <a:xfrm>
            <a:off x="42333" y="2322285"/>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dirty="0">
                <a:latin typeface="Arial"/>
                <a:cs typeface="Arial"/>
              </a:rPr>
              <a:t>client</a:t>
            </a:r>
          </a:p>
        </p:txBody>
      </p:sp>
      <p:sp>
        <p:nvSpPr>
          <p:cNvPr id="13" name="Text Box 10"/>
          <p:cNvSpPr txBox="1">
            <a:spLocks noChangeArrowheads="1"/>
          </p:cNvSpPr>
          <p:nvPr/>
        </p:nvSpPr>
        <p:spPr bwMode="auto">
          <a:xfrm>
            <a:off x="3852333" y="2322285"/>
            <a:ext cx="13365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dirty="0" smtClean="0">
                <a:latin typeface="Arial"/>
                <a:cs typeface="Arial"/>
              </a:rPr>
              <a:t>victim</a:t>
            </a:r>
            <a:endParaRPr lang="en-US" sz="2800" dirty="0">
              <a:latin typeface="Arial"/>
              <a:cs typeface="Arial"/>
            </a:endParaRPr>
          </a:p>
        </p:txBody>
      </p:sp>
      <p:sp>
        <p:nvSpPr>
          <p:cNvPr id="14" name="Text Box 11"/>
          <p:cNvSpPr txBox="1">
            <a:spLocks noChangeArrowheads="1"/>
          </p:cNvSpPr>
          <p:nvPr/>
        </p:nvSpPr>
        <p:spPr bwMode="auto">
          <a:xfrm rot="422680">
            <a:off x="1135116" y="2928805"/>
            <a:ext cx="26494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flags=(</a:t>
            </a:r>
            <a:r>
              <a:rPr lang="en-US" sz="2000" b="1" dirty="0" smtClean="0">
                <a:solidFill>
                  <a:schemeClr val="accent2"/>
                </a:solidFill>
                <a:latin typeface="Arial"/>
                <a:cs typeface="Arial"/>
              </a:rPr>
              <a:t>SYN</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a:t>
            </a:r>
          </a:p>
        </p:txBody>
      </p:sp>
      <p:sp>
        <p:nvSpPr>
          <p:cNvPr id="15" name="Text Box 12"/>
          <p:cNvSpPr txBox="1">
            <a:spLocks noChangeArrowheads="1"/>
          </p:cNvSpPr>
          <p:nvPr/>
        </p:nvSpPr>
        <p:spPr bwMode="auto">
          <a:xfrm rot="416151">
            <a:off x="584974" y="3966404"/>
            <a:ext cx="40769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flags=(</a:t>
            </a:r>
            <a:r>
              <a:rPr lang="en-US" sz="2000" b="1" dirty="0" smtClean="0">
                <a:solidFill>
                  <a:schemeClr val="accent2"/>
                </a:solidFill>
                <a:latin typeface="Arial"/>
                <a:cs typeface="Arial"/>
              </a:rPr>
              <a:t>ACK</a:t>
            </a:r>
            <a:r>
              <a:rPr lang="en-US" sz="2000" dirty="0" smtClean="0">
                <a:latin typeface="Arial"/>
                <a:cs typeface="Arial"/>
              </a:rPr>
              <a:t>) </a:t>
            </a:r>
            <a:r>
              <a:rPr lang="en-US" sz="2000" dirty="0" err="1" smtClean="0">
                <a:solidFill>
                  <a:schemeClr val="accent1"/>
                </a:solidFill>
                <a:latin typeface="Arial"/>
                <a:cs typeface="Arial"/>
              </a:rPr>
              <a:t>seq</a:t>
            </a:r>
            <a:r>
              <a:rPr lang="en-US" sz="2000" dirty="0">
                <a:latin typeface="Arial"/>
                <a:cs typeface="Arial"/>
              </a:rPr>
              <a:t>=x+1 </a:t>
            </a:r>
            <a:r>
              <a:rPr lang="en-US" sz="2000" dirty="0" err="1" smtClean="0">
                <a:solidFill>
                  <a:schemeClr val="accent1"/>
                </a:solidFill>
                <a:latin typeface="Arial"/>
                <a:cs typeface="Arial"/>
              </a:rPr>
              <a:t>ack</a:t>
            </a:r>
            <a:r>
              <a:rPr lang="en-US" sz="2000" dirty="0">
                <a:latin typeface="Arial"/>
                <a:cs typeface="Arial"/>
              </a:rPr>
              <a:t>=y+1</a:t>
            </a:r>
          </a:p>
        </p:txBody>
      </p:sp>
      <p:sp>
        <p:nvSpPr>
          <p:cNvPr id="16" name="Text Box 13"/>
          <p:cNvSpPr txBox="1">
            <a:spLocks noChangeArrowheads="1"/>
          </p:cNvSpPr>
          <p:nvPr/>
        </p:nvSpPr>
        <p:spPr bwMode="auto">
          <a:xfrm rot="446617">
            <a:off x="4241223" y="4015301"/>
            <a:ext cx="42784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flags=(</a:t>
            </a:r>
            <a:r>
              <a:rPr lang="en-US" sz="2000" b="1" dirty="0" smtClean="0">
                <a:solidFill>
                  <a:schemeClr val="accent2"/>
                </a:solidFill>
                <a:latin typeface="Arial"/>
                <a:cs typeface="Arial"/>
              </a:rPr>
              <a:t>SYN</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smtClean="0">
                <a:solidFill>
                  <a:schemeClr val="accent1"/>
                </a:solidFill>
                <a:latin typeface="Arial"/>
                <a:cs typeface="Arial"/>
              </a:rPr>
              <a:t>seq</a:t>
            </a:r>
            <a:r>
              <a:rPr lang="en-US" sz="2000" dirty="0">
                <a:latin typeface="Arial"/>
                <a:cs typeface="Arial"/>
              </a:rPr>
              <a:t>=y </a:t>
            </a:r>
            <a:r>
              <a:rPr lang="en-US" sz="2000" dirty="0" err="1">
                <a:solidFill>
                  <a:schemeClr val="accent1"/>
                </a:solidFill>
                <a:latin typeface="Arial"/>
                <a:cs typeface="Arial"/>
              </a:rPr>
              <a:t>ack</a:t>
            </a:r>
            <a:r>
              <a:rPr lang="en-US" sz="2000" dirty="0">
                <a:latin typeface="Arial"/>
                <a:cs typeface="Arial"/>
              </a:rPr>
              <a:t>=x+1</a:t>
            </a:r>
          </a:p>
        </p:txBody>
      </p:sp>
      <p:sp>
        <p:nvSpPr>
          <p:cNvPr id="17" name="Line 14"/>
          <p:cNvSpPr>
            <a:spLocks noChangeShapeType="1"/>
          </p:cNvSpPr>
          <p:nvPr/>
        </p:nvSpPr>
        <p:spPr bwMode="auto">
          <a:xfrm flipH="1" flipV="1">
            <a:off x="4472321" y="4178373"/>
            <a:ext cx="3875812" cy="542195"/>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8" name="Line 15"/>
          <p:cNvSpPr>
            <a:spLocks noChangeShapeType="1"/>
          </p:cNvSpPr>
          <p:nvPr/>
        </p:nvSpPr>
        <p:spPr bwMode="auto">
          <a:xfrm>
            <a:off x="772466" y="4134152"/>
            <a:ext cx="3674606" cy="514048"/>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9" name="Line 7"/>
          <p:cNvSpPr>
            <a:spLocks noChangeShapeType="1"/>
          </p:cNvSpPr>
          <p:nvPr/>
        </p:nvSpPr>
        <p:spPr bwMode="auto">
          <a:xfrm>
            <a:off x="8348133" y="2855685"/>
            <a:ext cx="0" cy="3392715"/>
          </a:xfrm>
          <a:prstGeom prst="line">
            <a:avLst/>
          </a:prstGeom>
          <a:ln>
            <a:tailEnd type="arrow"/>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21" name="Text Box 10"/>
          <p:cNvSpPr txBox="1">
            <a:spLocks noChangeArrowheads="1"/>
          </p:cNvSpPr>
          <p:nvPr/>
        </p:nvSpPr>
        <p:spPr bwMode="auto">
          <a:xfrm>
            <a:off x="7620000" y="1891398"/>
            <a:ext cx="155907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800" dirty="0">
                <a:latin typeface="Arial"/>
                <a:cs typeface="Arial"/>
              </a:rPr>
              <a:t>s</a:t>
            </a:r>
            <a:r>
              <a:rPr lang="en-US" sz="2800" dirty="0" smtClean="0">
                <a:latin typeface="Arial"/>
                <a:cs typeface="Arial"/>
              </a:rPr>
              <a:t>poofed</a:t>
            </a:r>
            <a:br>
              <a:rPr lang="en-US" sz="2800" dirty="0" smtClean="0">
                <a:latin typeface="Arial"/>
                <a:cs typeface="Arial"/>
              </a:rPr>
            </a:br>
            <a:r>
              <a:rPr lang="en-US" sz="2800" dirty="0" smtClean="0">
                <a:latin typeface="Arial"/>
                <a:cs typeface="Arial"/>
              </a:rPr>
              <a:t>host</a:t>
            </a:r>
            <a:endParaRPr lang="en-US" sz="2800" dirty="0">
              <a:latin typeface="Arial"/>
              <a:cs typeface="Arial"/>
            </a:endParaRPr>
          </a:p>
        </p:txBody>
      </p:sp>
      <p:sp>
        <p:nvSpPr>
          <p:cNvPr id="22" name="Donut 21"/>
          <p:cNvSpPr/>
          <p:nvPr/>
        </p:nvSpPr>
        <p:spPr>
          <a:xfrm rot="538236">
            <a:off x="3276600" y="4093267"/>
            <a:ext cx="1295400" cy="533400"/>
          </a:xfrm>
          <a:prstGeom prst="donut">
            <a:avLst>
              <a:gd name="adj" fmla="val 10531"/>
            </a:avLst>
          </a:prstGeom>
          <a:solidFill>
            <a:srgbClr val="FF0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23" name="Text Box 13"/>
          <p:cNvSpPr txBox="1">
            <a:spLocks noChangeArrowheads="1"/>
          </p:cNvSpPr>
          <p:nvPr/>
        </p:nvSpPr>
        <p:spPr bwMode="auto">
          <a:xfrm rot="21146624">
            <a:off x="4264702" y="4857333"/>
            <a:ext cx="42784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flags=(</a:t>
            </a:r>
            <a:r>
              <a:rPr lang="en-US" sz="2000" b="1" dirty="0" smtClean="0">
                <a:solidFill>
                  <a:schemeClr val="accent2"/>
                </a:solidFill>
                <a:latin typeface="Arial"/>
                <a:cs typeface="Arial"/>
              </a:rPr>
              <a:t>RST</a:t>
            </a:r>
            <a:r>
              <a:rPr lang="en-US" sz="2000" dirty="0" smtClean="0">
                <a:latin typeface="Arial"/>
                <a:cs typeface="Arial"/>
              </a:rPr>
              <a:t>)</a:t>
            </a:r>
            <a:endParaRPr lang="en-US" sz="2000" dirty="0">
              <a:latin typeface="Arial"/>
              <a:cs typeface="Arial"/>
            </a:endParaRPr>
          </a:p>
        </p:txBody>
      </p:sp>
      <p:sp>
        <p:nvSpPr>
          <p:cNvPr id="24" name="Line 14"/>
          <p:cNvSpPr>
            <a:spLocks noChangeShapeType="1"/>
          </p:cNvSpPr>
          <p:nvPr/>
        </p:nvSpPr>
        <p:spPr bwMode="auto">
          <a:xfrm flipV="1">
            <a:off x="4472321" y="5020405"/>
            <a:ext cx="3875812" cy="542195"/>
          </a:xfrm>
          <a:prstGeom prst="line">
            <a:avLst/>
          </a:prstGeom>
          <a:ln>
            <a:headEnd type="arrow"/>
            <a:tailEnd type="none"/>
          </a:ln>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25" name="Donut 24"/>
          <p:cNvSpPr/>
          <p:nvPr/>
        </p:nvSpPr>
        <p:spPr>
          <a:xfrm rot="21160371">
            <a:off x="5481610" y="4797756"/>
            <a:ext cx="1919028" cy="568594"/>
          </a:xfrm>
          <a:prstGeom prst="donut">
            <a:avLst>
              <a:gd name="adj" fmla="val 10531"/>
            </a:avLst>
          </a:prstGeom>
          <a:solidFill>
            <a:srgbClr val="FF0000"/>
          </a:soli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solidFill>
                <a:schemeClr val="tx1"/>
              </a:solidFill>
            </a:endParaRPr>
          </a:p>
        </p:txBody>
      </p:sp>
      <p:sp>
        <p:nvSpPr>
          <p:cNvPr id="8" name="Date Placeholder 7"/>
          <p:cNvSpPr>
            <a:spLocks noGrp="1"/>
          </p:cNvSpPr>
          <p:nvPr>
            <p:ph type="dt" sz="half" idx="10"/>
          </p:nvPr>
        </p:nvSpPr>
        <p:spPr/>
        <p:txBody>
          <a:bodyPr/>
          <a:lstStyle/>
          <a:p>
            <a:r>
              <a:rPr lang="en-US" smtClean="0"/>
              <a:t>4 Feb 2014</a:t>
            </a:r>
            <a:endParaRPr lang="en-US"/>
          </a:p>
        </p:txBody>
      </p:sp>
      <p:sp>
        <p:nvSpPr>
          <p:cNvPr id="26" name="Footer Placeholder 25"/>
          <p:cNvSpPr>
            <a:spLocks noGrp="1"/>
          </p:cNvSpPr>
          <p:nvPr>
            <p:ph type="ftr" sz="quarter" idx="11"/>
          </p:nvPr>
        </p:nvSpPr>
        <p:spPr/>
        <p:txBody>
          <a:bodyPr/>
          <a:lstStyle/>
          <a:p>
            <a:r>
              <a:rPr lang="en-US" smtClean="0"/>
              <a:t>Marco Canini, © 2014</a:t>
            </a:r>
            <a:endParaRPr lang="en-US"/>
          </a:p>
        </p:txBody>
      </p:sp>
      <p:sp>
        <p:nvSpPr>
          <p:cNvPr id="27" name="Slide Number Placeholder 26"/>
          <p:cNvSpPr>
            <a:spLocks noGrp="1"/>
          </p:cNvSpPr>
          <p:nvPr>
            <p:ph type="sldNum" sz="quarter" idx="12"/>
          </p:nvPr>
        </p:nvSpPr>
        <p:spPr/>
        <p:txBody>
          <a:bodyPr/>
          <a:lstStyle/>
          <a:p>
            <a:fld id="{E1AEAC84-D1C9-0441-9C6D-2A786F1B0818}" type="slidenum">
              <a:rPr lang="en-US" smtClean="0"/>
              <a:pPr/>
              <a:t>18</a:t>
            </a:fld>
            <a:endParaRPr lang="en-US"/>
          </a:p>
        </p:txBody>
      </p:sp>
    </p:spTree>
    <p:extLst>
      <p:ext uri="{BB962C8B-B14F-4D97-AF65-F5344CB8AC3E}">
        <p14:creationId xmlns:p14="http://schemas.microsoft.com/office/powerpoint/2010/main" val="840689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Spoofing</a:t>
            </a:r>
            <a:endParaRPr lang="en-US" dirty="0"/>
          </a:p>
        </p:txBody>
      </p:sp>
      <p:sp>
        <p:nvSpPr>
          <p:cNvPr id="3" name="Content Placeholder 2"/>
          <p:cNvSpPr>
            <a:spLocks noGrp="1"/>
          </p:cNvSpPr>
          <p:nvPr>
            <p:ph idx="1"/>
          </p:nvPr>
        </p:nvSpPr>
        <p:spPr/>
        <p:txBody>
          <a:bodyPr/>
          <a:lstStyle/>
          <a:p>
            <a:r>
              <a:rPr lang="en-US" dirty="0" smtClean="0">
                <a:solidFill>
                  <a:schemeClr val="accent2"/>
                </a:solidFill>
              </a:rPr>
              <a:t>Initial </a:t>
            </a:r>
            <a:r>
              <a:rPr lang="en-US" dirty="0">
                <a:solidFill>
                  <a:schemeClr val="accent2"/>
                </a:solidFill>
              </a:rPr>
              <a:t>Sequence Number (ISN</a:t>
            </a:r>
            <a:r>
              <a:rPr lang="en-US" dirty="0" smtClean="0">
                <a:solidFill>
                  <a:schemeClr val="accent2"/>
                </a:solidFill>
              </a:rPr>
              <a:t>) must be guessed</a:t>
            </a:r>
          </a:p>
          <a:p>
            <a:pPr lvl="1"/>
            <a:r>
              <a:rPr lang="en-US" dirty="0" smtClean="0">
                <a:solidFill>
                  <a:schemeClr val="accent2"/>
                </a:solidFill>
              </a:rPr>
              <a:t>Modern TCP implementations defend against spoofing attacks by choosing the ISN at random for every connection</a:t>
            </a:r>
          </a:p>
          <a:p>
            <a:endParaRPr lang="en-US" dirty="0" smtClean="0">
              <a:solidFill>
                <a:schemeClr val="accent2"/>
              </a:solidFill>
            </a:endParaRPr>
          </a:p>
          <a:p>
            <a:r>
              <a:rPr lang="en-US" dirty="0" smtClean="0">
                <a:solidFill>
                  <a:schemeClr val="accent2"/>
                </a:solidFill>
              </a:rPr>
              <a:t>The spoofed host will respond with a RST packet that resets the handshake</a:t>
            </a:r>
          </a:p>
          <a:p>
            <a:r>
              <a:rPr lang="en-US" dirty="0" smtClean="0"/>
              <a:t>To succeed the attacker must either:</a:t>
            </a:r>
          </a:p>
          <a:p>
            <a:pPr lvl="1"/>
            <a:r>
              <a:rPr lang="en-US" dirty="0" smtClean="0"/>
              <a:t>Send the data on the TCP connection before the spoofed host responds</a:t>
            </a:r>
          </a:p>
          <a:p>
            <a:pPr lvl="1"/>
            <a:r>
              <a:rPr lang="en-US" dirty="0" smtClean="0"/>
              <a:t>Spoof an offline host (or putting it offline, if necessary)</a:t>
            </a:r>
            <a:endParaRPr lang="en-US" dirty="0"/>
          </a:p>
          <a:p>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19</a:t>
            </a:fld>
            <a:endParaRPr lang="en-US"/>
          </a:p>
        </p:txBody>
      </p:sp>
    </p:spTree>
    <p:extLst>
      <p:ext uri="{BB962C8B-B14F-4D97-AF65-F5344CB8AC3E}">
        <p14:creationId xmlns:p14="http://schemas.microsoft.com/office/powerpoint/2010/main" val="2970214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Announcements</a:t>
            </a:r>
            <a:endParaRPr lang="en-US" dirty="0"/>
          </a:p>
        </p:txBody>
      </p:sp>
      <p:sp>
        <p:nvSpPr>
          <p:cNvPr id="7" name="Content Placeholder 6"/>
          <p:cNvSpPr>
            <a:spLocks noGrp="1"/>
          </p:cNvSpPr>
          <p:nvPr>
            <p:ph idx="1"/>
          </p:nvPr>
        </p:nvSpPr>
        <p:spPr/>
        <p:txBody>
          <a:bodyPr/>
          <a:lstStyle/>
          <a:p>
            <a:r>
              <a:rPr lang="en-US" dirty="0" smtClean="0"/>
              <a:t>In-class exercises on 10 &amp; 11 Feb</a:t>
            </a:r>
          </a:p>
          <a:p>
            <a:r>
              <a:rPr lang="en-US" dirty="0" smtClean="0"/>
              <a:t>Starting 10 Feb, Mondays class moved to BARB 13</a:t>
            </a:r>
            <a:endParaRPr lang="en-US" dirty="0" smtClean="0"/>
          </a:p>
          <a:p>
            <a:r>
              <a:rPr lang="en-US" dirty="0" smtClean="0"/>
              <a:t>First challenge announced </a:t>
            </a:r>
            <a:r>
              <a:rPr lang="en-US" dirty="0" smtClean="0"/>
              <a:t>at the end of this lecture</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2</a:t>
            </a:fld>
            <a:endParaRPr lang="en-US"/>
          </a:p>
        </p:txBody>
      </p:sp>
    </p:spTree>
    <p:extLst>
      <p:ext uri="{BB962C8B-B14F-4D97-AF65-F5344CB8AC3E}">
        <p14:creationId xmlns:p14="http://schemas.microsoft.com/office/powerpoint/2010/main" val="348536150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ISN Prediction</a:t>
            </a:r>
            <a:endParaRPr lang="en-US" dirty="0"/>
          </a:p>
        </p:txBody>
      </p:sp>
      <p:sp>
        <p:nvSpPr>
          <p:cNvPr id="3" name="Content Placeholder 2"/>
          <p:cNvSpPr>
            <a:spLocks noGrp="1"/>
          </p:cNvSpPr>
          <p:nvPr>
            <p:ph idx="1"/>
          </p:nvPr>
        </p:nvSpPr>
        <p:spPr/>
        <p:txBody>
          <a:bodyPr/>
          <a:lstStyle/>
          <a:p>
            <a:r>
              <a:rPr lang="en-US" dirty="0"/>
              <a:t>The original standard (</a:t>
            </a:r>
            <a:r>
              <a:rPr lang="en-US" dirty="0">
                <a:solidFill>
                  <a:schemeClr val="accent2"/>
                </a:solidFill>
              </a:rPr>
              <a:t>RFC 793</a:t>
            </a:r>
            <a:r>
              <a:rPr lang="en-US" dirty="0"/>
              <a:t>) requires that the ISN be incremented once every four microseconds</a:t>
            </a:r>
          </a:p>
          <a:p>
            <a:r>
              <a:rPr lang="en-US" dirty="0"/>
              <a:t>In some </a:t>
            </a:r>
            <a:r>
              <a:rPr lang="en-US" dirty="0" smtClean="0"/>
              <a:t>poor </a:t>
            </a:r>
            <a:r>
              <a:rPr lang="en-US" dirty="0"/>
              <a:t>TCP implementations the next ISN can be predicted</a:t>
            </a:r>
          </a:p>
          <a:p>
            <a:r>
              <a:rPr lang="en-US" dirty="0" smtClean="0">
                <a:solidFill>
                  <a:schemeClr val="accent2"/>
                </a:solidFill>
              </a:rPr>
              <a:t>Attacker’s </a:t>
            </a:r>
            <a:r>
              <a:rPr lang="en-US" dirty="0">
                <a:solidFill>
                  <a:schemeClr val="accent2"/>
                </a:solidFill>
              </a:rPr>
              <a:t>procedure</a:t>
            </a:r>
            <a:r>
              <a:rPr lang="en-US" dirty="0"/>
              <a:t> (ISN prediction):</a:t>
            </a:r>
          </a:p>
          <a:p>
            <a:pPr lvl="1"/>
            <a:r>
              <a:rPr lang="en-US" dirty="0" smtClean="0"/>
              <a:t>Open </a:t>
            </a:r>
            <a:r>
              <a:rPr lang="en-US" dirty="0"/>
              <a:t>a few authentic connections (for example SMTP) to obtain the current ISN and increment samples</a:t>
            </a:r>
          </a:p>
          <a:p>
            <a:pPr lvl="1"/>
            <a:r>
              <a:rPr lang="en-US" dirty="0" smtClean="0"/>
              <a:t>Launch the </a:t>
            </a:r>
            <a:r>
              <a:rPr lang="en-US" dirty="0"/>
              <a:t>forged connection using the last ISN plus an increment obtained from those samples</a:t>
            </a:r>
          </a:p>
          <a:p>
            <a:pPr lvl="1"/>
            <a:r>
              <a:rPr lang="en-US" dirty="0" smtClean="0"/>
              <a:t>To increase success probability, launch </a:t>
            </a:r>
            <a:r>
              <a:rPr lang="en-US" dirty="0"/>
              <a:t>multiple forged connections with different increments hoping that at least one is </a:t>
            </a:r>
            <a:r>
              <a:rPr lang="en-US" dirty="0" smtClean="0"/>
              <a:t>correct</a:t>
            </a:r>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20</a:t>
            </a:fld>
            <a:endParaRPr lang="en-US"/>
          </a:p>
        </p:txBody>
      </p:sp>
    </p:spTree>
    <p:extLst>
      <p:ext uri="{BB962C8B-B14F-4D97-AF65-F5344CB8AC3E}">
        <p14:creationId xmlns:p14="http://schemas.microsoft.com/office/powerpoint/2010/main" val="3295835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ISN Prediction</a:t>
            </a:r>
            <a:endParaRPr lang="en-US" dirty="0"/>
          </a:p>
        </p:txBody>
      </p:sp>
      <p:pic>
        <p:nvPicPr>
          <p:cNvPr id="7" name="Picture 3" descr="is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0" y="2286000"/>
            <a:ext cx="7924800" cy="293370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17"/>
          <p:cNvGrpSpPr>
            <a:grpSpLocks/>
          </p:cNvGrpSpPr>
          <p:nvPr/>
        </p:nvGrpSpPr>
        <p:grpSpPr bwMode="auto">
          <a:xfrm>
            <a:off x="6553200" y="2514600"/>
            <a:ext cx="1905000" cy="2438400"/>
            <a:chOff x="4128" y="1584"/>
            <a:chExt cx="1200" cy="1536"/>
          </a:xfrm>
        </p:grpSpPr>
        <p:grpSp>
          <p:nvGrpSpPr>
            <p:cNvPr id="9" name="Group 7"/>
            <p:cNvGrpSpPr>
              <a:grpSpLocks/>
            </p:cNvGrpSpPr>
            <p:nvPr/>
          </p:nvGrpSpPr>
          <p:grpSpPr bwMode="auto">
            <a:xfrm>
              <a:off x="4128" y="1584"/>
              <a:ext cx="1200" cy="384"/>
              <a:chOff x="4128" y="1584"/>
              <a:chExt cx="1200" cy="384"/>
            </a:xfrm>
          </p:grpSpPr>
          <p:sp>
            <p:nvSpPr>
              <p:cNvPr id="19" name="Text Box 4"/>
              <p:cNvSpPr txBox="1">
                <a:spLocks noChangeArrowheads="1"/>
              </p:cNvSpPr>
              <p:nvPr/>
            </p:nvSpPr>
            <p:spPr bwMode="auto">
              <a:xfrm>
                <a:off x="4320" y="168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solidFill>
                      <a:schemeClr val="accent2"/>
                    </a:solidFill>
                    <a:latin typeface="Tahoma"/>
                    <a:cs typeface="Tahoma"/>
                  </a:rPr>
                  <a:t>128</a:t>
                </a:r>
                <a:r>
                  <a:rPr lang="en-US" dirty="0">
                    <a:solidFill>
                      <a:schemeClr val="accent2"/>
                    </a:solidFill>
                    <a:latin typeface="Tahoma"/>
                    <a:cs typeface="Tahoma"/>
                  </a:rPr>
                  <a:t>,</a:t>
                </a:r>
                <a:r>
                  <a:rPr lang="en-US" dirty="0" smtClean="0">
                    <a:solidFill>
                      <a:schemeClr val="accent2"/>
                    </a:solidFill>
                    <a:latin typeface="Tahoma"/>
                    <a:cs typeface="Tahoma"/>
                  </a:rPr>
                  <a:t>000</a:t>
                </a:r>
                <a:endParaRPr lang="en-US" dirty="0">
                  <a:solidFill>
                    <a:schemeClr val="accent2"/>
                  </a:solidFill>
                  <a:latin typeface="Tahoma"/>
                  <a:cs typeface="Tahoma"/>
                </a:endParaRPr>
              </a:p>
            </p:txBody>
          </p:sp>
          <p:sp>
            <p:nvSpPr>
              <p:cNvPr id="20" name="Freeform 5"/>
              <p:cNvSpPr>
                <a:spLocks/>
              </p:cNvSpPr>
              <p:nvPr/>
            </p:nvSpPr>
            <p:spPr bwMode="auto">
              <a:xfrm>
                <a:off x="4128" y="1584"/>
                <a:ext cx="200" cy="384"/>
              </a:xfrm>
              <a:custGeom>
                <a:avLst/>
                <a:gdLst>
                  <a:gd name="T0" fmla="*/ 0 w 200"/>
                  <a:gd name="T1" fmla="*/ 0 h 384"/>
                  <a:gd name="T2" fmla="*/ 192 w 200"/>
                  <a:gd name="T3" fmla="*/ 192 h 384"/>
                  <a:gd name="T4" fmla="*/ 48 w 200"/>
                  <a:gd name="T5" fmla="*/ 384 h 384"/>
                </a:gdLst>
                <a:ahLst/>
                <a:cxnLst>
                  <a:cxn ang="0">
                    <a:pos x="T0" y="T1"/>
                  </a:cxn>
                  <a:cxn ang="0">
                    <a:pos x="T2" y="T3"/>
                  </a:cxn>
                  <a:cxn ang="0">
                    <a:pos x="T4" y="T5"/>
                  </a:cxn>
                </a:cxnLst>
                <a:rect l="0" t="0" r="r" b="b"/>
                <a:pathLst>
                  <a:path w="200" h="384">
                    <a:moveTo>
                      <a:pt x="0" y="0"/>
                    </a:moveTo>
                    <a:cubicBezTo>
                      <a:pt x="92" y="64"/>
                      <a:pt x="184" y="128"/>
                      <a:pt x="192" y="192"/>
                    </a:cubicBezTo>
                    <a:cubicBezTo>
                      <a:pt x="200" y="256"/>
                      <a:pt x="124" y="320"/>
                      <a:pt x="48" y="384"/>
                    </a:cubicBezTo>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ahoma"/>
                  <a:cs typeface="Tahoma"/>
                </a:endParaRPr>
              </a:p>
            </p:txBody>
          </p:sp>
        </p:grpSp>
        <p:grpSp>
          <p:nvGrpSpPr>
            <p:cNvPr id="10" name="Group 8"/>
            <p:cNvGrpSpPr>
              <a:grpSpLocks/>
            </p:cNvGrpSpPr>
            <p:nvPr/>
          </p:nvGrpSpPr>
          <p:grpSpPr bwMode="auto">
            <a:xfrm>
              <a:off x="4128" y="1968"/>
              <a:ext cx="1200" cy="384"/>
              <a:chOff x="4128" y="1584"/>
              <a:chExt cx="1200" cy="384"/>
            </a:xfrm>
          </p:grpSpPr>
          <p:sp>
            <p:nvSpPr>
              <p:cNvPr id="17" name="Text Box 9"/>
              <p:cNvSpPr txBox="1">
                <a:spLocks noChangeArrowheads="1"/>
              </p:cNvSpPr>
              <p:nvPr/>
            </p:nvSpPr>
            <p:spPr bwMode="auto">
              <a:xfrm>
                <a:off x="4320" y="168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solidFill>
                      <a:schemeClr val="accent2"/>
                    </a:solidFill>
                    <a:latin typeface="Tahoma"/>
                    <a:cs typeface="Tahoma"/>
                  </a:rPr>
                  <a:t>128</a:t>
                </a:r>
                <a:r>
                  <a:rPr lang="en-US" dirty="0">
                    <a:solidFill>
                      <a:schemeClr val="accent2"/>
                    </a:solidFill>
                    <a:latin typeface="Tahoma"/>
                    <a:cs typeface="Tahoma"/>
                  </a:rPr>
                  <a:t>,</a:t>
                </a:r>
                <a:r>
                  <a:rPr lang="en-US" dirty="0" smtClean="0">
                    <a:solidFill>
                      <a:schemeClr val="accent2"/>
                    </a:solidFill>
                    <a:latin typeface="Tahoma"/>
                    <a:cs typeface="Tahoma"/>
                  </a:rPr>
                  <a:t>000</a:t>
                </a:r>
                <a:endParaRPr lang="en-US" dirty="0">
                  <a:solidFill>
                    <a:schemeClr val="accent2"/>
                  </a:solidFill>
                  <a:latin typeface="Tahoma"/>
                  <a:cs typeface="Tahoma"/>
                </a:endParaRPr>
              </a:p>
            </p:txBody>
          </p:sp>
          <p:sp>
            <p:nvSpPr>
              <p:cNvPr id="18" name="Freeform 10"/>
              <p:cNvSpPr>
                <a:spLocks/>
              </p:cNvSpPr>
              <p:nvPr/>
            </p:nvSpPr>
            <p:spPr bwMode="auto">
              <a:xfrm>
                <a:off x="4128" y="1584"/>
                <a:ext cx="200" cy="384"/>
              </a:xfrm>
              <a:custGeom>
                <a:avLst/>
                <a:gdLst>
                  <a:gd name="T0" fmla="*/ 0 w 200"/>
                  <a:gd name="T1" fmla="*/ 0 h 384"/>
                  <a:gd name="T2" fmla="*/ 192 w 200"/>
                  <a:gd name="T3" fmla="*/ 192 h 384"/>
                  <a:gd name="T4" fmla="*/ 48 w 200"/>
                  <a:gd name="T5" fmla="*/ 384 h 384"/>
                </a:gdLst>
                <a:ahLst/>
                <a:cxnLst>
                  <a:cxn ang="0">
                    <a:pos x="T0" y="T1"/>
                  </a:cxn>
                  <a:cxn ang="0">
                    <a:pos x="T2" y="T3"/>
                  </a:cxn>
                  <a:cxn ang="0">
                    <a:pos x="T4" y="T5"/>
                  </a:cxn>
                </a:cxnLst>
                <a:rect l="0" t="0" r="r" b="b"/>
                <a:pathLst>
                  <a:path w="200" h="384">
                    <a:moveTo>
                      <a:pt x="0" y="0"/>
                    </a:moveTo>
                    <a:cubicBezTo>
                      <a:pt x="92" y="64"/>
                      <a:pt x="184" y="128"/>
                      <a:pt x="192" y="192"/>
                    </a:cubicBezTo>
                    <a:cubicBezTo>
                      <a:pt x="200" y="256"/>
                      <a:pt x="124" y="320"/>
                      <a:pt x="48" y="384"/>
                    </a:cubicBezTo>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ahoma"/>
                  <a:cs typeface="Tahoma"/>
                </a:endParaRPr>
              </a:p>
            </p:txBody>
          </p:sp>
        </p:grpSp>
        <p:grpSp>
          <p:nvGrpSpPr>
            <p:cNvPr id="11" name="Group 11"/>
            <p:cNvGrpSpPr>
              <a:grpSpLocks/>
            </p:cNvGrpSpPr>
            <p:nvPr/>
          </p:nvGrpSpPr>
          <p:grpSpPr bwMode="auto">
            <a:xfrm>
              <a:off x="4128" y="2352"/>
              <a:ext cx="1200" cy="384"/>
              <a:chOff x="4128" y="1584"/>
              <a:chExt cx="1200" cy="384"/>
            </a:xfrm>
          </p:grpSpPr>
          <p:sp>
            <p:nvSpPr>
              <p:cNvPr id="15" name="Text Box 12"/>
              <p:cNvSpPr txBox="1">
                <a:spLocks noChangeArrowheads="1"/>
              </p:cNvSpPr>
              <p:nvPr/>
            </p:nvSpPr>
            <p:spPr bwMode="auto">
              <a:xfrm>
                <a:off x="4320" y="168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solidFill>
                      <a:schemeClr val="accent2"/>
                    </a:solidFill>
                    <a:latin typeface="Tahoma"/>
                    <a:cs typeface="Tahoma"/>
                  </a:rPr>
                  <a:t>128</a:t>
                </a:r>
                <a:r>
                  <a:rPr lang="en-US" dirty="0">
                    <a:solidFill>
                      <a:schemeClr val="accent2"/>
                    </a:solidFill>
                    <a:latin typeface="Tahoma"/>
                    <a:cs typeface="Tahoma"/>
                  </a:rPr>
                  <a:t>,</a:t>
                </a:r>
                <a:r>
                  <a:rPr lang="en-US" dirty="0" smtClean="0">
                    <a:solidFill>
                      <a:schemeClr val="accent2"/>
                    </a:solidFill>
                    <a:latin typeface="Tahoma"/>
                    <a:cs typeface="Tahoma"/>
                  </a:rPr>
                  <a:t>000</a:t>
                </a:r>
                <a:endParaRPr lang="en-US" dirty="0">
                  <a:solidFill>
                    <a:schemeClr val="accent2"/>
                  </a:solidFill>
                  <a:latin typeface="Tahoma"/>
                  <a:cs typeface="Tahoma"/>
                </a:endParaRPr>
              </a:p>
            </p:txBody>
          </p:sp>
          <p:sp>
            <p:nvSpPr>
              <p:cNvPr id="16" name="Freeform 13"/>
              <p:cNvSpPr>
                <a:spLocks/>
              </p:cNvSpPr>
              <p:nvPr/>
            </p:nvSpPr>
            <p:spPr bwMode="auto">
              <a:xfrm>
                <a:off x="4128" y="1584"/>
                <a:ext cx="200" cy="384"/>
              </a:xfrm>
              <a:custGeom>
                <a:avLst/>
                <a:gdLst>
                  <a:gd name="T0" fmla="*/ 0 w 200"/>
                  <a:gd name="T1" fmla="*/ 0 h 384"/>
                  <a:gd name="T2" fmla="*/ 192 w 200"/>
                  <a:gd name="T3" fmla="*/ 192 h 384"/>
                  <a:gd name="T4" fmla="*/ 48 w 200"/>
                  <a:gd name="T5" fmla="*/ 384 h 384"/>
                </a:gdLst>
                <a:ahLst/>
                <a:cxnLst>
                  <a:cxn ang="0">
                    <a:pos x="T0" y="T1"/>
                  </a:cxn>
                  <a:cxn ang="0">
                    <a:pos x="T2" y="T3"/>
                  </a:cxn>
                  <a:cxn ang="0">
                    <a:pos x="T4" y="T5"/>
                  </a:cxn>
                </a:cxnLst>
                <a:rect l="0" t="0" r="r" b="b"/>
                <a:pathLst>
                  <a:path w="200" h="384">
                    <a:moveTo>
                      <a:pt x="0" y="0"/>
                    </a:moveTo>
                    <a:cubicBezTo>
                      <a:pt x="92" y="64"/>
                      <a:pt x="184" y="128"/>
                      <a:pt x="192" y="192"/>
                    </a:cubicBezTo>
                    <a:cubicBezTo>
                      <a:pt x="200" y="256"/>
                      <a:pt x="124" y="320"/>
                      <a:pt x="48" y="384"/>
                    </a:cubicBezTo>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ahoma"/>
                  <a:cs typeface="Tahoma"/>
                </a:endParaRPr>
              </a:p>
            </p:txBody>
          </p:sp>
        </p:grpSp>
        <p:grpSp>
          <p:nvGrpSpPr>
            <p:cNvPr id="12" name="Group 14"/>
            <p:cNvGrpSpPr>
              <a:grpSpLocks/>
            </p:cNvGrpSpPr>
            <p:nvPr/>
          </p:nvGrpSpPr>
          <p:grpSpPr bwMode="auto">
            <a:xfrm>
              <a:off x="4128" y="2736"/>
              <a:ext cx="1200" cy="384"/>
              <a:chOff x="4128" y="1584"/>
              <a:chExt cx="1200" cy="384"/>
            </a:xfrm>
          </p:grpSpPr>
          <p:sp>
            <p:nvSpPr>
              <p:cNvPr id="13" name="Text Box 15"/>
              <p:cNvSpPr txBox="1">
                <a:spLocks noChangeArrowheads="1"/>
              </p:cNvSpPr>
              <p:nvPr/>
            </p:nvSpPr>
            <p:spPr bwMode="auto">
              <a:xfrm>
                <a:off x="4320" y="1680"/>
                <a:ext cx="10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dirty="0" smtClean="0">
                    <a:solidFill>
                      <a:schemeClr val="accent2"/>
                    </a:solidFill>
                    <a:latin typeface="Tahoma"/>
                    <a:cs typeface="Tahoma"/>
                  </a:rPr>
                  <a:t>128</a:t>
                </a:r>
                <a:r>
                  <a:rPr lang="en-US" dirty="0">
                    <a:solidFill>
                      <a:schemeClr val="accent2"/>
                    </a:solidFill>
                    <a:latin typeface="Tahoma"/>
                    <a:cs typeface="Tahoma"/>
                  </a:rPr>
                  <a:t>,</a:t>
                </a:r>
                <a:r>
                  <a:rPr lang="en-US" dirty="0" smtClean="0">
                    <a:solidFill>
                      <a:schemeClr val="accent2"/>
                    </a:solidFill>
                    <a:latin typeface="Tahoma"/>
                    <a:cs typeface="Tahoma"/>
                  </a:rPr>
                  <a:t>000</a:t>
                </a:r>
                <a:endParaRPr lang="en-US" dirty="0">
                  <a:solidFill>
                    <a:schemeClr val="accent2"/>
                  </a:solidFill>
                  <a:latin typeface="Tahoma"/>
                  <a:cs typeface="Tahoma"/>
                </a:endParaRPr>
              </a:p>
            </p:txBody>
          </p:sp>
          <p:sp>
            <p:nvSpPr>
              <p:cNvPr id="14" name="Freeform 16"/>
              <p:cNvSpPr>
                <a:spLocks/>
              </p:cNvSpPr>
              <p:nvPr/>
            </p:nvSpPr>
            <p:spPr bwMode="auto">
              <a:xfrm>
                <a:off x="4128" y="1584"/>
                <a:ext cx="200" cy="384"/>
              </a:xfrm>
              <a:custGeom>
                <a:avLst/>
                <a:gdLst>
                  <a:gd name="T0" fmla="*/ 0 w 200"/>
                  <a:gd name="T1" fmla="*/ 0 h 384"/>
                  <a:gd name="T2" fmla="*/ 192 w 200"/>
                  <a:gd name="T3" fmla="*/ 192 h 384"/>
                  <a:gd name="T4" fmla="*/ 48 w 200"/>
                  <a:gd name="T5" fmla="*/ 384 h 384"/>
                </a:gdLst>
                <a:ahLst/>
                <a:cxnLst>
                  <a:cxn ang="0">
                    <a:pos x="T0" y="T1"/>
                  </a:cxn>
                  <a:cxn ang="0">
                    <a:pos x="T2" y="T3"/>
                  </a:cxn>
                  <a:cxn ang="0">
                    <a:pos x="T4" y="T5"/>
                  </a:cxn>
                </a:cxnLst>
                <a:rect l="0" t="0" r="r" b="b"/>
                <a:pathLst>
                  <a:path w="200" h="384">
                    <a:moveTo>
                      <a:pt x="0" y="0"/>
                    </a:moveTo>
                    <a:cubicBezTo>
                      <a:pt x="92" y="64"/>
                      <a:pt x="184" y="128"/>
                      <a:pt x="192" y="192"/>
                    </a:cubicBezTo>
                    <a:cubicBezTo>
                      <a:pt x="200" y="256"/>
                      <a:pt x="124" y="320"/>
                      <a:pt x="48" y="384"/>
                    </a:cubicBezTo>
                  </a:path>
                </a:pathLst>
              </a:custGeom>
              <a:noFill/>
              <a:ln w="19050">
                <a:solidFill>
                  <a:schemeClr val="accent2"/>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latin typeface="Tahoma"/>
                  <a:cs typeface="Tahoma"/>
                </a:endParaRPr>
              </a:p>
            </p:txBody>
          </p:sp>
        </p:grpSp>
      </p:grpSp>
      <p:sp>
        <p:nvSpPr>
          <p:cNvPr id="21" name="Date Placeholder 20"/>
          <p:cNvSpPr>
            <a:spLocks noGrp="1"/>
          </p:cNvSpPr>
          <p:nvPr>
            <p:ph type="dt" sz="half" idx="10"/>
          </p:nvPr>
        </p:nvSpPr>
        <p:spPr/>
        <p:txBody>
          <a:bodyPr/>
          <a:lstStyle/>
          <a:p>
            <a:r>
              <a:rPr lang="en-US" smtClean="0"/>
              <a:t>4 Feb 2014</a:t>
            </a:r>
            <a:endParaRPr lang="en-US"/>
          </a:p>
        </p:txBody>
      </p:sp>
      <p:sp>
        <p:nvSpPr>
          <p:cNvPr id="22" name="Footer Placeholder 21"/>
          <p:cNvSpPr>
            <a:spLocks noGrp="1"/>
          </p:cNvSpPr>
          <p:nvPr>
            <p:ph type="ftr" sz="quarter" idx="11"/>
          </p:nvPr>
        </p:nvSpPr>
        <p:spPr/>
        <p:txBody>
          <a:bodyPr/>
          <a:lstStyle/>
          <a:p>
            <a:r>
              <a:rPr lang="en-US" smtClean="0"/>
              <a:t>Marco Canini, © 2014</a:t>
            </a:r>
            <a:endParaRPr lang="en-US"/>
          </a:p>
        </p:txBody>
      </p:sp>
      <p:sp>
        <p:nvSpPr>
          <p:cNvPr id="23" name="Slide Number Placeholder 22"/>
          <p:cNvSpPr>
            <a:spLocks noGrp="1"/>
          </p:cNvSpPr>
          <p:nvPr>
            <p:ph type="sldNum" sz="quarter" idx="12"/>
          </p:nvPr>
        </p:nvSpPr>
        <p:spPr/>
        <p:txBody>
          <a:bodyPr/>
          <a:lstStyle/>
          <a:p>
            <a:fld id="{E1AEAC84-D1C9-0441-9C6D-2A786F1B0818}" type="slidenum">
              <a:rPr lang="en-US" smtClean="0"/>
              <a:pPr/>
              <a:t>21</a:t>
            </a:fld>
            <a:endParaRPr lang="en-US"/>
          </a:p>
        </p:txBody>
      </p:sp>
    </p:spTree>
    <p:extLst>
      <p:ext uri="{BB962C8B-B14F-4D97-AF65-F5344CB8AC3E}">
        <p14:creationId xmlns:p14="http://schemas.microsoft.com/office/powerpoint/2010/main" val="9043630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en-US" dirty="0"/>
              <a:t>ARP </a:t>
            </a:r>
            <a:r>
              <a:rPr lang="en-US" dirty="0" smtClean="0"/>
              <a:t>Spoofing</a:t>
            </a:r>
            <a:endParaRPr lang="en-US" dirty="0"/>
          </a:p>
        </p:txBody>
      </p:sp>
      <p:sp>
        <p:nvSpPr>
          <p:cNvPr id="434179" name="Rectangle 3"/>
          <p:cNvSpPr>
            <a:spLocks noGrp="1" noChangeArrowheads="1"/>
          </p:cNvSpPr>
          <p:nvPr>
            <p:ph idx="1"/>
          </p:nvPr>
        </p:nvSpPr>
        <p:spPr/>
        <p:txBody>
          <a:bodyPr anchor="ctr"/>
          <a:lstStyle/>
          <a:p>
            <a:r>
              <a:rPr lang="en-US" dirty="0" smtClean="0"/>
              <a:t>Recall: ARP maps </a:t>
            </a:r>
            <a:r>
              <a:rPr lang="en-US" dirty="0"/>
              <a:t>between IP addresses and hardware </a:t>
            </a:r>
            <a:r>
              <a:rPr lang="en-US" dirty="0" smtClean="0"/>
              <a:t>addresses</a:t>
            </a:r>
            <a:endParaRPr lang="en-US" dirty="0" smtClean="0"/>
          </a:p>
          <a:p>
            <a:r>
              <a:rPr lang="en-US" dirty="0" smtClean="0"/>
              <a:t>ARP is very </a:t>
            </a:r>
            <a:r>
              <a:rPr lang="en-US" dirty="0"/>
              <a:t>simple and </a:t>
            </a:r>
            <a:r>
              <a:rPr lang="en-US" dirty="0" smtClean="0">
                <a:solidFill>
                  <a:schemeClr val="accent2"/>
                </a:solidFill>
              </a:rPr>
              <a:t>i</a:t>
            </a:r>
            <a:r>
              <a:rPr lang="en-US" dirty="0" smtClean="0">
                <a:solidFill>
                  <a:schemeClr val="accent2"/>
                </a:solidFill>
              </a:rPr>
              <a:t>nsecure</a:t>
            </a:r>
            <a:endParaRPr lang="en-US" dirty="0"/>
          </a:p>
          <a:p>
            <a:pPr lvl="1"/>
            <a:r>
              <a:rPr lang="en-US" dirty="0"/>
              <a:t>client: who knows the E</a:t>
            </a:r>
            <a:r>
              <a:rPr lang="en-US" dirty="0" smtClean="0"/>
              <a:t>thernet </a:t>
            </a:r>
            <a:r>
              <a:rPr lang="en-US" dirty="0"/>
              <a:t>address of </a:t>
            </a:r>
            <a:r>
              <a:rPr lang="en-US" dirty="0" smtClean="0"/>
              <a:t>1.2.3.4?</a:t>
            </a:r>
            <a:endParaRPr lang="en-US" dirty="0"/>
          </a:p>
          <a:p>
            <a:pPr lvl="1"/>
            <a:r>
              <a:rPr lang="en-US" dirty="0"/>
              <a:t>anybody: </a:t>
            </a:r>
            <a:r>
              <a:rPr lang="en-US" dirty="0" smtClean="0"/>
              <a:t>1.2.3.4 </a:t>
            </a:r>
            <a:r>
              <a:rPr lang="en-US" dirty="0"/>
              <a:t>has </a:t>
            </a:r>
            <a:r>
              <a:rPr lang="en-US" dirty="0"/>
              <a:t>E</a:t>
            </a:r>
            <a:r>
              <a:rPr lang="en-US" dirty="0" smtClean="0"/>
              <a:t>thernet </a:t>
            </a:r>
            <a:r>
              <a:rPr lang="en-US" dirty="0"/>
              <a:t>address </a:t>
            </a:r>
            <a:r>
              <a:rPr lang="en-US" dirty="0" smtClean="0"/>
              <a:t>01:02:03:04:05:06</a:t>
            </a:r>
            <a:endParaRPr lang="en-US" dirty="0"/>
          </a:p>
          <a:p>
            <a:r>
              <a:rPr lang="en-US" dirty="0" smtClean="0"/>
              <a:t>It </a:t>
            </a:r>
            <a:r>
              <a:rPr lang="en-US" dirty="0"/>
              <a:t>is </a:t>
            </a:r>
            <a:r>
              <a:rPr lang="en-US" dirty="0">
                <a:solidFill>
                  <a:schemeClr val="accent2"/>
                </a:solidFill>
              </a:rPr>
              <a:t>easy to forge responses</a:t>
            </a:r>
            <a:r>
              <a:rPr lang="en-US" dirty="0"/>
              <a:t> (even non-solicited) to redirect traffic!</a:t>
            </a:r>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22</a:t>
            </a:fld>
            <a:endParaRPr lang="en-US"/>
          </a:p>
        </p:txBody>
      </p:sp>
    </p:spTree>
    <p:extLst>
      <p:ext uri="{BB962C8B-B14F-4D97-AF65-F5344CB8AC3E}">
        <p14:creationId xmlns:p14="http://schemas.microsoft.com/office/powerpoint/2010/main" val="22814263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Spoofing</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Domain Name System maps names to IP addresses</a:t>
            </a:r>
          </a:p>
          <a:p>
            <a:r>
              <a:rPr lang="en-US" dirty="0" smtClean="0"/>
              <a:t>DNS is a distributed system</a:t>
            </a:r>
          </a:p>
          <a:p>
            <a:pPr lvl="1"/>
            <a:r>
              <a:rPr lang="en-US" dirty="0" smtClean="0"/>
              <a:t>Clients (e.g. </a:t>
            </a:r>
            <a:r>
              <a:rPr lang="en-US" dirty="0" smtClean="0"/>
              <a:t>the browser) contact a recursive </a:t>
            </a:r>
            <a:r>
              <a:rPr lang="en-US" dirty="0" err="1" smtClean="0"/>
              <a:t>nameserver</a:t>
            </a:r>
            <a:endParaRPr lang="en-US" dirty="0" smtClean="0"/>
          </a:p>
          <a:p>
            <a:pPr lvl="1"/>
            <a:r>
              <a:rPr lang="en-US" dirty="0" smtClean="0"/>
              <a:t>Recursive </a:t>
            </a:r>
            <a:r>
              <a:rPr lang="en-US" dirty="0" err="1"/>
              <a:t>n</a:t>
            </a:r>
            <a:r>
              <a:rPr lang="en-US" dirty="0" err="1" smtClean="0"/>
              <a:t>ameserver</a:t>
            </a:r>
            <a:r>
              <a:rPr lang="en-US" dirty="0" smtClean="0"/>
              <a:t> maintain a cache of previously resolved names</a:t>
            </a:r>
          </a:p>
          <a:p>
            <a:pPr lvl="1"/>
            <a:r>
              <a:rPr lang="en-US" dirty="0" smtClean="0"/>
              <a:t>For a new request, the </a:t>
            </a:r>
            <a:r>
              <a:rPr lang="en-US" dirty="0" err="1" smtClean="0"/>
              <a:t>nameserver</a:t>
            </a:r>
            <a:r>
              <a:rPr lang="en-US" dirty="0" smtClean="0"/>
              <a:t> asks another server and </a:t>
            </a:r>
            <a:r>
              <a:rPr lang="en-US" dirty="0" err="1" smtClean="0"/>
              <a:t>recurses</a:t>
            </a:r>
            <a:r>
              <a:rPr lang="en-US" dirty="0" smtClean="0"/>
              <a:t> until an authoritative answer is found</a:t>
            </a:r>
          </a:p>
          <a:p>
            <a:r>
              <a:rPr lang="en-US" dirty="0" smtClean="0"/>
              <a:t>An attacker can attempt to inject a false translation to a </a:t>
            </a:r>
            <a:r>
              <a:rPr lang="en-US" dirty="0" err="1" smtClean="0"/>
              <a:t>nameserver</a:t>
            </a:r>
            <a:r>
              <a:rPr lang="en-US" dirty="0" smtClean="0"/>
              <a:t>, and hence poison its cache</a:t>
            </a:r>
          </a:p>
          <a:p>
            <a:pPr lvl="1"/>
            <a:r>
              <a:rPr lang="en-US" dirty="0" smtClean="0"/>
              <a:t>Exploit flaws in the DNS software</a:t>
            </a:r>
          </a:p>
          <a:p>
            <a:pPr lvl="1"/>
            <a:r>
              <a:rPr lang="en-US" dirty="0" smtClean="0"/>
              <a:t>Flood a server with forged answers that guess the Query ID, a DNS packet field that </a:t>
            </a:r>
            <a:r>
              <a:rPr lang="en-US" dirty="0" smtClean="0"/>
              <a:t>uniquely identifies every request</a:t>
            </a:r>
            <a:endParaRPr lang="en-US" dirty="0" smtClean="0"/>
          </a:p>
          <a:p>
            <a:r>
              <a:rPr lang="en-US" dirty="0" smtClean="0"/>
              <a:t>A poisoned server can cause client traffic to be diverted to another comput</a:t>
            </a:r>
            <a:r>
              <a:rPr lang="en-US" dirty="0" smtClean="0"/>
              <a:t>er, usually under control of the attacker</a:t>
            </a:r>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23</a:t>
            </a:fld>
            <a:endParaRPr lang="en-US"/>
          </a:p>
        </p:txBody>
      </p:sp>
    </p:spTree>
    <p:extLst>
      <p:ext uri="{BB962C8B-B14F-4D97-AF65-F5344CB8AC3E}">
        <p14:creationId xmlns:p14="http://schemas.microsoft.com/office/powerpoint/2010/main" val="20407314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a:t>
            </a:r>
            <a:endParaRPr lang="en-US" dirty="0"/>
          </a:p>
        </p:txBody>
      </p:sp>
      <p:sp>
        <p:nvSpPr>
          <p:cNvPr id="3" name="Content Placeholder 2"/>
          <p:cNvSpPr>
            <a:spLocks noGrp="1"/>
          </p:cNvSpPr>
          <p:nvPr>
            <p:ph idx="1"/>
          </p:nvPr>
        </p:nvSpPr>
        <p:spPr>
          <a:xfrm>
            <a:off x="201706" y="5486400"/>
            <a:ext cx="8727141" cy="937185"/>
          </a:xfrm>
        </p:spPr>
        <p:txBody>
          <a:bodyPr>
            <a:normAutofit fontScale="85000" lnSpcReduction="10000"/>
          </a:bodyPr>
          <a:lstStyle/>
          <a:p>
            <a:r>
              <a:rPr lang="en-US" dirty="0" smtClean="0"/>
              <a:t>Watch </a:t>
            </a:r>
            <a:r>
              <a:rPr lang="en-US" dirty="0"/>
              <a:t>Dan </a:t>
            </a:r>
            <a:r>
              <a:rPr lang="en-US" dirty="0" err="1"/>
              <a:t>Kaminsky’s</a:t>
            </a:r>
            <a:r>
              <a:rPr lang="en-US" dirty="0"/>
              <a:t> 2008 talk on </a:t>
            </a:r>
            <a:r>
              <a:rPr lang="en-US" dirty="0" smtClean="0"/>
              <a:t>an extremely serious vulnerability in DNS </a:t>
            </a:r>
            <a:r>
              <a:rPr lang="pt-BR" dirty="0" smtClean="0">
                <a:hlinkClick r:id="rId2"/>
              </a:rPr>
              <a:t>https</a:t>
            </a:r>
            <a:r>
              <a:rPr lang="pt-BR" dirty="0">
                <a:hlinkClick r:id="rId2"/>
              </a:rPr>
              <a:t>://vimeo.com/</a:t>
            </a:r>
            <a:r>
              <a:rPr lang="pt-BR" dirty="0" smtClean="0">
                <a:hlinkClick r:id="rId2"/>
              </a:rPr>
              <a:t>17247507</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8280"/>
          <a:stretch/>
        </p:blipFill>
        <p:spPr>
          <a:xfrm>
            <a:off x="304800" y="1219200"/>
            <a:ext cx="7772400" cy="4192909"/>
          </a:xfrm>
          <a:prstGeom prst="rect">
            <a:avLst/>
          </a:prstGeom>
        </p:spPr>
      </p:pic>
      <p:sp>
        <p:nvSpPr>
          <p:cNvPr id="8" name="Date Placeholder 7"/>
          <p:cNvSpPr>
            <a:spLocks noGrp="1"/>
          </p:cNvSpPr>
          <p:nvPr>
            <p:ph type="dt" sz="half" idx="10"/>
          </p:nvPr>
        </p:nvSpPr>
        <p:spPr/>
        <p:txBody>
          <a:bodyPr/>
          <a:lstStyle/>
          <a:p>
            <a:r>
              <a:rPr lang="en-US" smtClean="0"/>
              <a:t>4 Feb 2014</a:t>
            </a:r>
            <a:endParaRPr lang="en-US"/>
          </a:p>
        </p:txBody>
      </p:sp>
      <p:sp>
        <p:nvSpPr>
          <p:cNvPr id="9" name="Footer Placeholder 8"/>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24</a:t>
            </a:fld>
            <a:endParaRPr lang="en-US"/>
          </a:p>
        </p:txBody>
      </p:sp>
    </p:spTree>
    <p:extLst>
      <p:ext uri="{BB962C8B-B14F-4D97-AF65-F5344CB8AC3E}">
        <p14:creationId xmlns:p14="http://schemas.microsoft.com/office/powerpoint/2010/main" val="369783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p:txBody>
          <a:bodyPr/>
          <a:lstStyle/>
          <a:p>
            <a:r>
              <a:rPr lang="en-US" dirty="0"/>
              <a:t>Sniffing</a:t>
            </a:r>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F6D2A809-FAB3-224C-A567-6B861B90C59D}" type="slidenum">
              <a:rPr lang="en-US" smtClean="0"/>
              <a:pPr/>
              <a:t>25</a:t>
            </a:fld>
            <a:endParaRPr lang="en-US"/>
          </a:p>
        </p:txBody>
      </p:sp>
    </p:spTree>
    <p:extLst>
      <p:ext uri="{BB962C8B-B14F-4D97-AF65-F5344CB8AC3E}">
        <p14:creationId xmlns:p14="http://schemas.microsoft.com/office/powerpoint/2010/main" val="28529673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r>
              <a:rPr lang="en-US"/>
              <a:t>Sniffing</a:t>
            </a:r>
          </a:p>
        </p:txBody>
      </p:sp>
      <p:sp>
        <p:nvSpPr>
          <p:cNvPr id="436227" name="Rectangle 3"/>
          <p:cNvSpPr>
            <a:spLocks noGrp="1" noChangeArrowheads="1"/>
          </p:cNvSpPr>
          <p:nvPr>
            <p:ph idx="1"/>
          </p:nvPr>
        </p:nvSpPr>
        <p:spPr/>
        <p:txBody>
          <a:bodyPr anchor="ctr"/>
          <a:lstStyle/>
          <a:p>
            <a:r>
              <a:rPr lang="en-US" dirty="0"/>
              <a:t>Many protocols use </a:t>
            </a:r>
            <a:r>
              <a:rPr lang="en-US" dirty="0">
                <a:solidFill>
                  <a:schemeClr val="accent2"/>
                </a:solidFill>
              </a:rPr>
              <a:t>clear text </a:t>
            </a:r>
            <a:r>
              <a:rPr lang="en-US" dirty="0" smtClean="0">
                <a:solidFill>
                  <a:schemeClr val="accent2"/>
                </a:solidFill>
              </a:rPr>
              <a:t>authentication</a:t>
            </a:r>
            <a:endParaRPr lang="en-US" dirty="0"/>
          </a:p>
          <a:p>
            <a:r>
              <a:rPr lang="en-US" dirty="0" smtClean="0"/>
              <a:t>By </a:t>
            </a:r>
            <a:r>
              <a:rPr lang="en-US" dirty="0"/>
              <a:t>eavesdropping traffic on a network </a:t>
            </a:r>
            <a:r>
              <a:rPr lang="en-US" dirty="0" smtClean="0"/>
              <a:t>segment,</a:t>
            </a:r>
            <a:br>
              <a:rPr lang="en-US" dirty="0" smtClean="0"/>
            </a:br>
            <a:r>
              <a:rPr lang="en-US" dirty="0" smtClean="0"/>
              <a:t>we </a:t>
            </a:r>
            <a:r>
              <a:rPr lang="en-US" dirty="0"/>
              <a:t>can obtain usernames and </a:t>
            </a:r>
            <a:r>
              <a:rPr lang="en-US" dirty="0" smtClean="0">
                <a:solidFill>
                  <a:schemeClr val="accent2"/>
                </a:solidFill>
              </a:rPr>
              <a:t>passwords</a:t>
            </a:r>
            <a:endParaRPr lang="en-US" dirty="0"/>
          </a:p>
          <a:p>
            <a:r>
              <a:rPr lang="en-US" dirty="0" smtClean="0"/>
              <a:t>A </a:t>
            </a:r>
            <a:r>
              <a:rPr lang="en-US" dirty="0"/>
              <a:t>password gives access to a remote </a:t>
            </a:r>
            <a:r>
              <a:rPr lang="en-US" dirty="0" smtClean="0"/>
              <a:t>system from </a:t>
            </a:r>
            <a:r>
              <a:rPr lang="en-US" dirty="0"/>
              <a:t>which we can sniff and </a:t>
            </a:r>
            <a:r>
              <a:rPr lang="en-US" dirty="0" smtClean="0">
                <a:solidFill>
                  <a:schemeClr val="accent2"/>
                </a:solidFill>
              </a:rPr>
              <a:t>obtain </a:t>
            </a:r>
            <a:r>
              <a:rPr lang="en-US" dirty="0">
                <a:solidFill>
                  <a:schemeClr val="accent2"/>
                </a:solidFill>
              </a:rPr>
              <a:t>new </a:t>
            </a:r>
            <a:r>
              <a:rPr lang="en-US" dirty="0" smtClean="0">
                <a:solidFill>
                  <a:schemeClr val="accent2"/>
                </a:solidFill>
              </a:rPr>
              <a:t>passwords</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26</a:t>
            </a:fld>
            <a:endParaRPr lang="en-US"/>
          </a:p>
        </p:txBody>
      </p:sp>
    </p:spTree>
    <p:extLst>
      <p:ext uri="{BB962C8B-B14F-4D97-AF65-F5344CB8AC3E}">
        <p14:creationId xmlns:p14="http://schemas.microsoft.com/office/powerpoint/2010/main" val="107550174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dirty="0" smtClean="0"/>
              <a:t>Sniffing Tool: </a:t>
            </a:r>
            <a:r>
              <a:rPr lang="en-US" dirty="0" err="1"/>
              <a:t>Wireshark</a:t>
            </a:r>
            <a:endParaRPr lang="en-US" dirty="0"/>
          </a:p>
        </p:txBody>
      </p:sp>
      <p:pic>
        <p:nvPicPr>
          <p:cNvPr id="2" name="Picture 1"/>
          <p:cNvPicPr>
            <a:picLocks noChangeAspect="1"/>
          </p:cNvPicPr>
          <p:nvPr/>
        </p:nvPicPr>
        <p:blipFill>
          <a:blip r:embed="rId3"/>
          <a:stretch>
            <a:fillRect/>
          </a:stretch>
        </p:blipFill>
        <p:spPr>
          <a:xfrm>
            <a:off x="152400" y="2008603"/>
            <a:ext cx="8686800" cy="4315997"/>
          </a:xfrm>
          <a:prstGeom prst="rect">
            <a:avLst/>
          </a:prstGeom>
        </p:spPr>
      </p:pic>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27</a:t>
            </a:fld>
            <a:endParaRPr lang="en-US"/>
          </a:p>
        </p:txBody>
      </p:sp>
    </p:spTree>
    <p:extLst>
      <p:ext uri="{BB962C8B-B14F-4D97-AF65-F5344CB8AC3E}">
        <p14:creationId xmlns:p14="http://schemas.microsoft.com/office/powerpoint/2010/main" val="116155354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3" name="Rectangle 3"/>
          <p:cNvSpPr>
            <a:spLocks noGrp="1" noChangeArrowheads="1"/>
          </p:cNvSpPr>
          <p:nvPr>
            <p:ph type="title"/>
          </p:nvPr>
        </p:nvSpPr>
        <p:spPr/>
        <p:txBody>
          <a:bodyPr/>
          <a:lstStyle/>
          <a:p>
            <a:r>
              <a:rPr lang="en-US"/>
              <a:t>Sniffing</a:t>
            </a:r>
          </a:p>
        </p:txBody>
      </p:sp>
      <p:sp>
        <p:nvSpPr>
          <p:cNvPr id="440324" name="Rectangle 4"/>
          <p:cNvSpPr>
            <a:spLocks noGrp="1" noChangeArrowheads="1"/>
          </p:cNvSpPr>
          <p:nvPr>
            <p:ph idx="1"/>
          </p:nvPr>
        </p:nvSpPr>
        <p:spPr/>
        <p:txBody>
          <a:bodyPr/>
          <a:lstStyle/>
          <a:p>
            <a:r>
              <a:rPr lang="en-US" dirty="0"/>
              <a:t>Switched networks limit sniffing possibilities, but switches can be </a:t>
            </a:r>
            <a:r>
              <a:rPr lang="en-US" dirty="0" smtClean="0"/>
              <a:t>manipulated</a:t>
            </a:r>
            <a:endParaRPr lang="en-US" dirty="0"/>
          </a:p>
          <a:p>
            <a:endParaRPr lang="en-US" dirty="0"/>
          </a:p>
          <a:p>
            <a:endParaRPr lang="en-US" dirty="0"/>
          </a:p>
        </p:txBody>
      </p:sp>
      <p:pic>
        <p:nvPicPr>
          <p:cNvPr id="440322" name="Picture 2" descr="sharedswitched"/>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28800" y="2590800"/>
            <a:ext cx="5638800" cy="3243263"/>
          </a:xfrm>
          <a:prstGeom prst="rect">
            <a:avLst/>
          </a:prstGeom>
          <a:noFill/>
          <a:extLst>
            <a:ext uri="{909E8E84-426E-40dd-AFC4-6F175D3DCCD1}">
              <a14:hiddenFill xmlns:a14="http://schemas.microsoft.com/office/drawing/2010/main">
                <a:solidFill>
                  <a:srgbClr val="FFFFFF"/>
                </a:solidFill>
              </a14:hiddenFill>
            </a:ext>
          </a:extLst>
        </p:spPr>
      </p:pic>
      <p:sp>
        <p:nvSpPr>
          <p:cNvPr id="440325" name="Text Box 5"/>
          <p:cNvSpPr txBox="1">
            <a:spLocks noChangeArrowheads="1"/>
          </p:cNvSpPr>
          <p:nvPr/>
        </p:nvSpPr>
        <p:spPr bwMode="auto">
          <a:xfrm rot="16200000">
            <a:off x="6812757" y="3931443"/>
            <a:ext cx="2438400"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800"/>
              <a:t>Source: Industrial Ethernet University </a:t>
            </a:r>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28</a:t>
            </a:fld>
            <a:endParaRPr lang="en-US"/>
          </a:p>
        </p:txBody>
      </p:sp>
    </p:spTree>
    <p:extLst>
      <p:ext uri="{BB962C8B-B14F-4D97-AF65-F5344CB8AC3E}">
        <p14:creationId xmlns:p14="http://schemas.microsoft.com/office/powerpoint/2010/main" val="31865564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0" name="Rectangle 2"/>
          <p:cNvSpPr>
            <a:spLocks noGrp="1" noChangeArrowheads="1"/>
          </p:cNvSpPr>
          <p:nvPr>
            <p:ph type="title"/>
          </p:nvPr>
        </p:nvSpPr>
        <p:spPr/>
        <p:txBody>
          <a:bodyPr/>
          <a:lstStyle/>
          <a:p>
            <a:r>
              <a:rPr lang="en-US" dirty="0" smtClean="0"/>
              <a:t>Session Hijacking</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F6D2A809-FAB3-224C-A567-6B861B90C59D}" type="slidenum">
              <a:rPr lang="en-US" smtClean="0"/>
              <a:pPr/>
              <a:t>29</a:t>
            </a:fld>
            <a:endParaRPr lang="en-US"/>
          </a:p>
        </p:txBody>
      </p:sp>
    </p:spTree>
    <p:extLst>
      <p:ext uri="{BB962C8B-B14F-4D97-AF65-F5344CB8AC3E}">
        <p14:creationId xmlns:p14="http://schemas.microsoft.com/office/powerpoint/2010/main" val="74072360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solidFill>
                  <a:schemeClr val="accent5"/>
                </a:solidFill>
              </a:rPr>
              <a:t>Network basics</a:t>
            </a:r>
          </a:p>
          <a:p>
            <a:r>
              <a:rPr lang="en-US" dirty="0"/>
              <a:t>Spoofing</a:t>
            </a:r>
          </a:p>
          <a:p>
            <a:r>
              <a:rPr lang="en-US" dirty="0" smtClean="0"/>
              <a:t>Sniffing</a:t>
            </a:r>
            <a:endParaRPr lang="en-US" dirty="0" smtClean="0"/>
          </a:p>
          <a:p>
            <a:r>
              <a:rPr lang="en-US" dirty="0" smtClean="0"/>
              <a:t>Session </a:t>
            </a:r>
            <a:r>
              <a:rPr lang="en-US" dirty="0"/>
              <a:t>H</a:t>
            </a:r>
            <a:r>
              <a:rPr lang="en-US" dirty="0" smtClean="0"/>
              <a:t>ijacking</a:t>
            </a:r>
            <a:endParaRPr lang="en-US" dirty="0"/>
          </a:p>
          <a:p>
            <a:r>
              <a:rPr lang="en-US" dirty="0" smtClean="0"/>
              <a:t>Denial </a:t>
            </a:r>
            <a:r>
              <a:rPr lang="en-US" dirty="0" smtClean="0"/>
              <a:t>of </a:t>
            </a:r>
            <a:r>
              <a:rPr lang="en-US" dirty="0" smtClean="0"/>
              <a:t>Service (</a:t>
            </a:r>
            <a:r>
              <a:rPr lang="en-US" dirty="0" err="1" smtClean="0"/>
              <a:t>DoS</a:t>
            </a:r>
            <a:r>
              <a:rPr lang="en-US" dirty="0" smtClean="0"/>
              <a:t>)</a:t>
            </a:r>
            <a:endParaRPr lang="en-US" dirty="0" smtClean="0"/>
          </a:p>
        </p:txBody>
      </p:sp>
      <p:sp>
        <p:nvSpPr>
          <p:cNvPr id="7" name="Text Placeholder 6"/>
          <p:cNvSpPr>
            <a:spLocks noGrp="1"/>
          </p:cNvSpPr>
          <p:nvPr>
            <p:ph type="body" sz="half" idx="2"/>
          </p:nvPr>
        </p:nvSpPr>
        <p:spPr/>
        <p:txBody>
          <a:bodyPr/>
          <a:lstStyle/>
          <a:p>
            <a:r>
              <a:rPr lang="en-US" dirty="0" smtClean="0"/>
              <a:t>Lecture 3</a:t>
            </a:r>
            <a:endParaRPr lang="en-US" dirty="0"/>
          </a:p>
        </p:txBody>
      </p:sp>
      <p:grpSp>
        <p:nvGrpSpPr>
          <p:cNvPr id="9" name="Group 6"/>
          <p:cNvGrpSpPr/>
          <p:nvPr/>
        </p:nvGrpSpPr>
        <p:grpSpPr>
          <a:xfrm>
            <a:off x="3724275" y="1981200"/>
            <a:ext cx="695325" cy="419100"/>
            <a:chOff x="6143624" y="2514600"/>
            <a:chExt cx="695325" cy="419100"/>
          </a:xfrm>
        </p:grpSpPr>
        <p:sp>
          <p:nvSpPr>
            <p:cNvPr id="10" name="Right Arrow 9"/>
            <p:cNvSpPr/>
            <p:nvPr/>
          </p:nvSpPr>
          <p:spPr bwMode="auto">
            <a:xfrm rot="10800000">
              <a:off x="6143624" y="2514600"/>
              <a:ext cx="695325" cy="419100"/>
            </a:xfrm>
            <a:prstGeom prst="rightArrow">
              <a:avLst/>
            </a:prstGeom>
            <a:solidFill>
              <a:schemeClr val="accent5"/>
            </a:solid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11" name="TextBox 10"/>
            <p:cNvSpPr txBox="1"/>
            <p:nvPr/>
          </p:nvSpPr>
          <p:spPr>
            <a:xfrm>
              <a:off x="6315838" y="2611083"/>
              <a:ext cx="491553" cy="246221"/>
            </a:xfrm>
            <a:prstGeom prst="rect">
              <a:avLst/>
            </a:prstGeom>
            <a:noFill/>
          </p:spPr>
          <p:txBody>
            <a:bodyPr wrap="none" rtlCol="0">
              <a:spAutoFit/>
            </a:bodyPr>
            <a:lstStyle/>
            <a:p>
              <a:r>
                <a:rPr lang="en-US" sz="1000" dirty="0" smtClean="0">
                  <a:latin typeface="Tahoma"/>
                  <a:cs typeface="Tahoma"/>
                </a:rPr>
                <a:t>NEXT</a:t>
              </a:r>
              <a:endParaRPr lang="en-US" sz="1000" dirty="0">
                <a:latin typeface="Tahoma"/>
                <a:cs typeface="Tahoma"/>
              </a:endParaRPr>
            </a:p>
          </p:txBody>
        </p:sp>
      </p:grpSp>
      <p:sp>
        <p:nvSpPr>
          <p:cNvPr id="4" name="Date Placeholder 3"/>
          <p:cNvSpPr>
            <a:spLocks noGrp="1"/>
          </p:cNvSpPr>
          <p:nvPr>
            <p:ph type="dt" sz="half" idx="10"/>
          </p:nvPr>
        </p:nvSpPr>
        <p:spPr/>
        <p:txBody>
          <a:bodyPr/>
          <a:lstStyle/>
          <a:p>
            <a:r>
              <a:rPr lang="en-US" smtClean="0"/>
              <a:t>4 Feb 2014</a:t>
            </a:r>
            <a:endParaRPr lang="en-US"/>
          </a:p>
        </p:txBody>
      </p:sp>
      <p:sp>
        <p:nvSpPr>
          <p:cNvPr id="5" name="Footer Placeholder 4"/>
          <p:cNvSpPr>
            <a:spLocks noGrp="1"/>
          </p:cNvSpPr>
          <p:nvPr>
            <p:ph type="ftr" sz="quarter" idx="11"/>
          </p:nvPr>
        </p:nvSpPr>
        <p:spPr/>
        <p:txBody>
          <a:bodyPr/>
          <a:lstStyle/>
          <a:p>
            <a:r>
              <a:rPr lang="en-US" smtClean="0"/>
              <a:t>Marco Canini, © 2014</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3</a:t>
            </a:fld>
            <a:endParaRPr lang="en-US"/>
          </a:p>
        </p:txBody>
      </p:sp>
    </p:spTree>
    <p:extLst>
      <p:ext uri="{BB962C8B-B14F-4D97-AF65-F5344CB8AC3E}">
        <p14:creationId xmlns:p14="http://schemas.microsoft.com/office/powerpoint/2010/main" val="276103231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r>
              <a:rPr lang="en-US"/>
              <a:t>Session Hijacking</a:t>
            </a:r>
          </a:p>
        </p:txBody>
      </p:sp>
      <p:sp>
        <p:nvSpPr>
          <p:cNvPr id="442371" name="Rectangle 3"/>
          <p:cNvSpPr>
            <a:spLocks noGrp="1" noChangeArrowheads="1"/>
          </p:cNvSpPr>
          <p:nvPr>
            <p:ph idx="1"/>
          </p:nvPr>
        </p:nvSpPr>
        <p:spPr/>
        <p:txBody>
          <a:bodyPr anchor="ctr"/>
          <a:lstStyle/>
          <a:p>
            <a:r>
              <a:rPr lang="en-US" dirty="0">
                <a:solidFill>
                  <a:schemeClr val="accent2"/>
                </a:solidFill>
              </a:rPr>
              <a:t>Instead of stealing a password</a:t>
            </a:r>
            <a:r>
              <a:rPr lang="en-US" dirty="0"/>
              <a:t>, </a:t>
            </a:r>
            <a:r>
              <a:rPr lang="en-US" dirty="0" smtClean="0"/>
              <a:t>an attacker </a:t>
            </a:r>
            <a:r>
              <a:rPr lang="en-US" dirty="0"/>
              <a:t>can wait until a user </a:t>
            </a:r>
            <a:r>
              <a:rPr lang="en-US" dirty="0" smtClean="0"/>
              <a:t>authenticates </a:t>
            </a:r>
            <a:r>
              <a:rPr lang="en-US" dirty="0"/>
              <a:t>and then steal his </a:t>
            </a:r>
            <a:r>
              <a:rPr lang="en-US" dirty="0" smtClean="0"/>
              <a:t>session</a:t>
            </a:r>
            <a:endParaRPr lang="en-US" dirty="0"/>
          </a:p>
          <a:p>
            <a:r>
              <a:rPr lang="en-US" dirty="0"/>
              <a:t>This technique can be applied at several </a:t>
            </a:r>
            <a:r>
              <a:rPr lang="en-US" dirty="0">
                <a:solidFill>
                  <a:schemeClr val="accent2"/>
                </a:solidFill>
              </a:rPr>
              <a:t>levels</a:t>
            </a:r>
            <a:r>
              <a:rPr lang="en-US" dirty="0"/>
              <a:t>:</a:t>
            </a:r>
          </a:p>
          <a:p>
            <a:pPr lvl="1"/>
            <a:r>
              <a:rPr lang="en-US" dirty="0" smtClean="0"/>
              <a:t>Modem</a:t>
            </a:r>
            <a:endParaRPr lang="en-US" dirty="0"/>
          </a:p>
          <a:p>
            <a:pPr lvl="1"/>
            <a:r>
              <a:rPr lang="en-US" dirty="0" smtClean="0"/>
              <a:t>TCP</a:t>
            </a:r>
            <a:endParaRPr lang="en-US" dirty="0"/>
          </a:p>
          <a:p>
            <a:pPr lvl="1"/>
            <a:r>
              <a:rPr lang="en-US" dirty="0" smtClean="0"/>
              <a:t>HTTP</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30</a:t>
            </a:fld>
            <a:endParaRPr lang="en-US"/>
          </a:p>
        </p:txBody>
      </p:sp>
    </p:spTree>
    <p:extLst>
      <p:ext uri="{BB962C8B-B14F-4D97-AF65-F5344CB8AC3E}">
        <p14:creationId xmlns:p14="http://schemas.microsoft.com/office/powerpoint/2010/main" val="284951686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2"/>
          <p:cNvSpPr>
            <a:spLocks noGrp="1" noChangeArrowheads="1"/>
          </p:cNvSpPr>
          <p:nvPr>
            <p:ph type="title"/>
          </p:nvPr>
        </p:nvSpPr>
        <p:spPr/>
        <p:txBody>
          <a:bodyPr/>
          <a:lstStyle/>
          <a:p>
            <a:r>
              <a:rPr lang="en-US" dirty="0" smtClean="0"/>
              <a:t>Hijacking </a:t>
            </a:r>
            <a:r>
              <a:rPr lang="en-US" dirty="0"/>
              <a:t>Modem Session</a:t>
            </a:r>
          </a:p>
        </p:txBody>
      </p:sp>
      <p:sp>
        <p:nvSpPr>
          <p:cNvPr id="444419" name="Rectangle 3"/>
          <p:cNvSpPr>
            <a:spLocks noGrp="1" noChangeArrowheads="1"/>
          </p:cNvSpPr>
          <p:nvPr>
            <p:ph idx="1"/>
          </p:nvPr>
        </p:nvSpPr>
        <p:spPr/>
        <p:txBody>
          <a:bodyPr>
            <a:normAutofit/>
          </a:bodyPr>
          <a:lstStyle/>
          <a:p>
            <a:r>
              <a:rPr lang="en-US" dirty="0"/>
              <a:t>The modem gives access to a serial </a:t>
            </a:r>
            <a:r>
              <a:rPr lang="en-US" dirty="0" smtClean="0"/>
              <a:t>line</a:t>
            </a:r>
          </a:p>
          <a:p>
            <a:pPr lvl="1"/>
            <a:r>
              <a:rPr lang="en-US" dirty="0"/>
              <a:t>E</a:t>
            </a:r>
            <a:r>
              <a:rPr lang="en-US" dirty="0" smtClean="0"/>
              <a:t>.g. </a:t>
            </a:r>
            <a:r>
              <a:rPr lang="en-US" dirty="0"/>
              <a:t>remote </a:t>
            </a:r>
            <a:r>
              <a:rPr lang="en-US" dirty="0" smtClean="0"/>
              <a:t>access</a:t>
            </a:r>
            <a:endParaRPr lang="en-US" dirty="0"/>
          </a:p>
          <a:p>
            <a:r>
              <a:rPr lang="en-US" dirty="0"/>
              <a:t>A user may drop the line without quitting the online </a:t>
            </a:r>
            <a:r>
              <a:rPr lang="en-US" dirty="0" smtClean="0"/>
              <a:t>session</a:t>
            </a:r>
            <a:endParaRPr lang="en-US" dirty="0"/>
          </a:p>
          <a:p>
            <a:r>
              <a:rPr lang="en-US" dirty="0"/>
              <a:t>The </a:t>
            </a:r>
            <a:r>
              <a:rPr lang="en-US" dirty="0" smtClean="0"/>
              <a:t>terminal’s </a:t>
            </a:r>
            <a:r>
              <a:rPr lang="en-US" dirty="0">
                <a:solidFill>
                  <a:schemeClr val="accent2"/>
                </a:solidFill>
              </a:rPr>
              <a:t>session remains active for a </a:t>
            </a:r>
            <a:r>
              <a:rPr lang="en-US" dirty="0" smtClean="0">
                <a:solidFill>
                  <a:schemeClr val="accent2"/>
                </a:solidFill>
              </a:rPr>
              <a:t>while</a:t>
            </a:r>
            <a:endParaRPr lang="en-US" dirty="0"/>
          </a:p>
          <a:p>
            <a:r>
              <a:rPr lang="en-US" dirty="0"/>
              <a:t>The next user (or hacker) who connects to the modem </a:t>
            </a:r>
            <a:r>
              <a:rPr lang="en-US" dirty="0">
                <a:solidFill>
                  <a:schemeClr val="accent2"/>
                </a:solidFill>
              </a:rPr>
              <a:t>finds the preceding </a:t>
            </a:r>
            <a:r>
              <a:rPr lang="en-US" dirty="0" smtClean="0">
                <a:solidFill>
                  <a:schemeClr val="accent2"/>
                </a:solidFill>
              </a:rPr>
              <a:t>user’s session</a:t>
            </a:r>
            <a:endParaRPr lang="en-US" dirty="0">
              <a:solidFill>
                <a:schemeClr val="accent2"/>
              </a:solidFill>
            </a:endParaRPr>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31</a:t>
            </a:fld>
            <a:endParaRPr lang="en-US"/>
          </a:p>
        </p:txBody>
      </p:sp>
    </p:spTree>
    <p:extLst>
      <p:ext uri="{BB962C8B-B14F-4D97-AF65-F5344CB8AC3E}">
        <p14:creationId xmlns:p14="http://schemas.microsoft.com/office/powerpoint/2010/main" val="11322291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r>
              <a:rPr lang="en-US" dirty="0" smtClean="0"/>
              <a:t>Hijacking </a:t>
            </a:r>
            <a:r>
              <a:rPr lang="en-US" dirty="0"/>
              <a:t>TCP Session</a:t>
            </a:r>
          </a:p>
        </p:txBody>
      </p:sp>
      <p:sp>
        <p:nvSpPr>
          <p:cNvPr id="446467" name="Rectangle 3"/>
          <p:cNvSpPr>
            <a:spLocks noGrp="1" noChangeArrowheads="1"/>
          </p:cNvSpPr>
          <p:nvPr>
            <p:ph idx="1"/>
          </p:nvPr>
        </p:nvSpPr>
        <p:spPr/>
        <p:txBody>
          <a:bodyPr/>
          <a:lstStyle/>
          <a:p>
            <a:r>
              <a:rPr lang="en-US" dirty="0"/>
              <a:t>If </a:t>
            </a:r>
            <a:r>
              <a:rPr lang="en-US" dirty="0" smtClean="0"/>
              <a:t>an attacker can </a:t>
            </a:r>
            <a:r>
              <a:rPr lang="en-US" dirty="0">
                <a:solidFill>
                  <a:schemeClr val="accent2"/>
                </a:solidFill>
              </a:rPr>
              <a:t>spy on a TCP connection</a:t>
            </a:r>
            <a:r>
              <a:rPr lang="en-US" dirty="0"/>
              <a:t>, he can insert a TCP packet with </a:t>
            </a:r>
            <a:r>
              <a:rPr lang="en-US" dirty="0">
                <a:solidFill>
                  <a:schemeClr val="accent2"/>
                </a:solidFill>
              </a:rPr>
              <a:t>correct sequence </a:t>
            </a:r>
            <a:r>
              <a:rPr lang="en-US" dirty="0" smtClean="0">
                <a:solidFill>
                  <a:schemeClr val="accent2"/>
                </a:solidFill>
              </a:rPr>
              <a:t>numbers</a:t>
            </a:r>
            <a:endParaRPr lang="en-US" dirty="0"/>
          </a:p>
          <a:p>
            <a:r>
              <a:rPr lang="en-US" dirty="0"/>
              <a:t>Inserting an additional packet in a TCP connection creates a </a:t>
            </a:r>
            <a:r>
              <a:rPr lang="en-US" dirty="0">
                <a:solidFill>
                  <a:schemeClr val="accent2"/>
                </a:solidFill>
              </a:rPr>
              <a:t>packet avalanche</a:t>
            </a:r>
            <a:r>
              <a:rPr lang="en-US" dirty="0" smtClean="0"/>
              <a:t>:</a:t>
            </a:r>
            <a:endParaRPr lang="en-US" dirty="0"/>
          </a:p>
          <a:p>
            <a:pPr lvl="1"/>
            <a:r>
              <a:rPr lang="en-US" dirty="0"/>
              <a:t>The source, who has never sent the packet, </a:t>
            </a:r>
            <a:r>
              <a:rPr lang="en-US" dirty="0" smtClean="0"/>
              <a:t>doesn’t </a:t>
            </a:r>
            <a:r>
              <a:rPr lang="en-US" dirty="0"/>
              <a:t>agree with the acknowledged sequence number and emits an </a:t>
            </a:r>
            <a:r>
              <a:rPr lang="en-US" dirty="0" smtClean="0"/>
              <a:t>acknowledgement</a:t>
            </a:r>
            <a:endParaRPr lang="en-US" dirty="0"/>
          </a:p>
          <a:p>
            <a:pPr lvl="1"/>
            <a:r>
              <a:rPr lang="en-US" dirty="0"/>
              <a:t>The destination, who has seen the packet, insists on the sequence number and also sends an </a:t>
            </a:r>
            <a:r>
              <a:rPr lang="en-US" dirty="0" smtClean="0"/>
              <a:t>acknowledgement</a:t>
            </a:r>
          </a:p>
          <a:p>
            <a:r>
              <a:rPr lang="en-US" dirty="0" smtClean="0"/>
              <a:t>An </a:t>
            </a:r>
            <a:r>
              <a:rPr lang="en-US" dirty="0" smtClean="0"/>
              <a:t>attacker </a:t>
            </a:r>
            <a:r>
              <a:rPr lang="en-US" dirty="0" smtClean="0"/>
              <a:t>can also take over the session, terminating the connection only on one end</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32</a:t>
            </a:fld>
            <a:endParaRPr lang="en-US"/>
          </a:p>
        </p:txBody>
      </p:sp>
    </p:spTree>
    <p:extLst>
      <p:ext uri="{BB962C8B-B14F-4D97-AF65-F5344CB8AC3E}">
        <p14:creationId xmlns:p14="http://schemas.microsoft.com/office/powerpoint/2010/main" val="393905954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p:txBody>
          <a:bodyPr/>
          <a:lstStyle/>
          <a:p>
            <a:r>
              <a:rPr lang="en-US" dirty="0" smtClean="0"/>
              <a:t>Hijacking HTTP “Session”</a:t>
            </a:r>
            <a:endParaRPr lang="en-US" dirty="0"/>
          </a:p>
        </p:txBody>
      </p:sp>
      <p:sp>
        <p:nvSpPr>
          <p:cNvPr id="448515" name="Rectangle 3"/>
          <p:cNvSpPr>
            <a:spLocks noGrp="1" noChangeArrowheads="1"/>
          </p:cNvSpPr>
          <p:nvPr>
            <p:ph idx="1"/>
          </p:nvPr>
        </p:nvSpPr>
        <p:spPr/>
        <p:txBody>
          <a:bodyPr/>
          <a:lstStyle/>
          <a:p>
            <a:r>
              <a:rPr lang="en-US" dirty="0" smtClean="0"/>
              <a:t>HTTP doesn’t </a:t>
            </a:r>
            <a:r>
              <a:rPr lang="en-US" dirty="0"/>
              <a:t>have the concept of a </a:t>
            </a:r>
            <a:r>
              <a:rPr lang="en-US" dirty="0" smtClean="0"/>
              <a:t>session</a:t>
            </a:r>
            <a:endParaRPr lang="en-US" dirty="0"/>
          </a:p>
          <a:p>
            <a:r>
              <a:rPr lang="en-US" dirty="0"/>
              <a:t>It is made of independent requests/</a:t>
            </a:r>
            <a:r>
              <a:rPr lang="en-US" dirty="0" smtClean="0"/>
              <a:t>responses</a:t>
            </a:r>
            <a:endParaRPr lang="en-US" dirty="0"/>
          </a:p>
          <a:p>
            <a:r>
              <a:rPr lang="en-US" dirty="0" smtClean="0"/>
              <a:t>Websites </a:t>
            </a:r>
            <a:r>
              <a:rPr lang="en-US" dirty="0"/>
              <a:t>use artificial means to recognize requests belonging to a </a:t>
            </a:r>
            <a:r>
              <a:rPr lang="en-US" dirty="0" smtClean="0"/>
              <a:t>session:</a:t>
            </a:r>
            <a:endParaRPr lang="en-US" dirty="0"/>
          </a:p>
          <a:p>
            <a:pPr lvl="1"/>
            <a:r>
              <a:rPr lang="en-US" dirty="0" smtClean="0">
                <a:solidFill>
                  <a:schemeClr val="accent2"/>
                </a:solidFill>
              </a:rPr>
              <a:t>Cookies</a:t>
            </a:r>
            <a:endParaRPr lang="en-US" dirty="0">
              <a:solidFill>
                <a:schemeClr val="accent2"/>
              </a:solidFill>
            </a:endParaRPr>
          </a:p>
          <a:p>
            <a:pPr lvl="1"/>
            <a:r>
              <a:rPr lang="en-US" dirty="0">
                <a:solidFill>
                  <a:schemeClr val="accent2"/>
                </a:solidFill>
              </a:rPr>
              <a:t>Personalized </a:t>
            </a:r>
            <a:r>
              <a:rPr lang="en-US" dirty="0" smtClean="0">
                <a:solidFill>
                  <a:schemeClr val="accent2"/>
                </a:solidFill>
              </a:rPr>
              <a:t>URLs</a:t>
            </a:r>
            <a:endParaRPr lang="en-US" dirty="0">
              <a:solidFill>
                <a:schemeClr val="accent2"/>
              </a:solidFill>
            </a:endParaRPr>
          </a:p>
          <a:p>
            <a:r>
              <a:rPr lang="en-US" dirty="0"/>
              <a:t>If </a:t>
            </a:r>
            <a:r>
              <a:rPr lang="en-US" dirty="0" smtClean="0"/>
              <a:t>an attacker</a:t>
            </a:r>
            <a:r>
              <a:rPr lang="en-US" dirty="0" smtClean="0"/>
              <a:t> </a:t>
            </a:r>
            <a:r>
              <a:rPr lang="en-US" dirty="0"/>
              <a:t>can spy on these data, he can create requests that would be part of the same </a:t>
            </a:r>
            <a:r>
              <a:rPr lang="en-US" dirty="0" smtClean="0"/>
              <a:t>session</a:t>
            </a:r>
            <a:endParaRPr lang="en-US" dirty="0"/>
          </a:p>
          <a:p>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33</a:t>
            </a:fld>
            <a:endParaRPr lang="en-US"/>
          </a:p>
        </p:txBody>
      </p:sp>
    </p:spTree>
    <p:extLst>
      <p:ext uri="{BB962C8B-B14F-4D97-AF65-F5344CB8AC3E}">
        <p14:creationId xmlns:p14="http://schemas.microsoft.com/office/powerpoint/2010/main" val="311281512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Protection Against Session Hijacking</a:t>
            </a:r>
            <a:endParaRPr lang="en-US" dirty="0"/>
          </a:p>
        </p:txBody>
      </p:sp>
      <p:sp>
        <p:nvSpPr>
          <p:cNvPr id="3" name="Content Placeholder 2"/>
          <p:cNvSpPr>
            <a:spLocks noGrp="1"/>
          </p:cNvSpPr>
          <p:nvPr>
            <p:ph idx="1"/>
          </p:nvPr>
        </p:nvSpPr>
        <p:spPr/>
        <p:txBody>
          <a:bodyPr/>
          <a:lstStyle/>
          <a:p>
            <a:r>
              <a:rPr lang="en-US" dirty="0" smtClean="0"/>
              <a:t>Encryption of data traffic (in particular session key)</a:t>
            </a:r>
          </a:p>
          <a:p>
            <a:r>
              <a:rPr lang="en-US" dirty="0" smtClean="0"/>
              <a:t>Require two-factor authentication (e.g., via SMS)</a:t>
            </a:r>
          </a:p>
          <a:p>
            <a:r>
              <a:rPr lang="en-US" dirty="0" smtClean="0"/>
              <a:t>Change the value of the cookie with each and every request, thus reducing the attack window</a:t>
            </a:r>
          </a:p>
          <a:p>
            <a:r>
              <a:rPr lang="en-US" dirty="0" smtClean="0"/>
              <a:t>Use random session keys to prevent guessing</a:t>
            </a:r>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34</a:t>
            </a:fld>
            <a:endParaRPr lang="en-US"/>
          </a:p>
        </p:txBody>
      </p:sp>
    </p:spTree>
    <p:extLst>
      <p:ext uri="{BB962C8B-B14F-4D97-AF65-F5344CB8AC3E}">
        <p14:creationId xmlns:p14="http://schemas.microsoft.com/office/powerpoint/2010/main" val="3298397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Denial of Service</a:t>
            </a:r>
          </a:p>
        </p:txBody>
      </p:sp>
      <p:sp>
        <p:nvSpPr>
          <p:cNvPr id="2" name="Text Placeholder 1"/>
          <p:cNvSpPr>
            <a:spLocks noGrp="1"/>
          </p:cNvSpPr>
          <p:nvPr>
            <p:ph type="body" idx="1"/>
          </p:nvPr>
        </p:nvSpPr>
        <p:spPr/>
        <p:txBody>
          <a:bodyPr/>
          <a:lstStyle/>
          <a:p>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59600" y="381000"/>
            <a:ext cx="4608000" cy="3466625"/>
          </a:xfrm>
          <a:prstGeom prst="rect">
            <a:avLst/>
          </a:prstGeom>
        </p:spPr>
      </p:pic>
      <p:sp>
        <p:nvSpPr>
          <p:cNvPr id="3" name="Date Placeholder 2"/>
          <p:cNvSpPr>
            <a:spLocks noGrp="1"/>
          </p:cNvSpPr>
          <p:nvPr>
            <p:ph type="dt" sz="half" idx="10"/>
          </p:nvPr>
        </p:nvSpPr>
        <p:spPr/>
        <p:txBody>
          <a:bodyPr/>
          <a:lstStyle/>
          <a:p>
            <a:r>
              <a:rPr lang="en-US" smtClean="0"/>
              <a:t>4 Feb 2014</a:t>
            </a:r>
            <a:endParaRPr lang="en-US"/>
          </a:p>
        </p:txBody>
      </p:sp>
      <p:sp>
        <p:nvSpPr>
          <p:cNvPr id="6" name="Footer Placeholder 5"/>
          <p:cNvSpPr>
            <a:spLocks noGrp="1"/>
          </p:cNvSpPr>
          <p:nvPr>
            <p:ph type="ftr" sz="quarter" idx="11"/>
          </p:nvPr>
        </p:nvSpPr>
        <p:spPr/>
        <p:txBody>
          <a:bodyPr/>
          <a:lstStyle/>
          <a:p>
            <a:r>
              <a:rPr lang="en-US" smtClean="0"/>
              <a:t>Marco Canini, © 2014</a:t>
            </a:r>
            <a:endParaRPr lang="en-US"/>
          </a:p>
        </p:txBody>
      </p:sp>
      <p:sp>
        <p:nvSpPr>
          <p:cNvPr id="7" name="Slide Number Placeholder 6"/>
          <p:cNvSpPr>
            <a:spLocks noGrp="1"/>
          </p:cNvSpPr>
          <p:nvPr>
            <p:ph type="sldNum" sz="quarter" idx="12"/>
          </p:nvPr>
        </p:nvSpPr>
        <p:spPr/>
        <p:txBody>
          <a:bodyPr/>
          <a:lstStyle/>
          <a:p>
            <a:fld id="{F6D2A809-FAB3-224C-A567-6B861B90C59D}" type="slidenum">
              <a:rPr lang="en-US" smtClean="0"/>
              <a:pPr/>
              <a:t>35</a:t>
            </a:fld>
            <a:endParaRPr lang="en-US"/>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Denial of </a:t>
            </a:r>
            <a:r>
              <a:rPr lang="en-US" dirty="0" smtClean="0"/>
              <a:t>Service (</a:t>
            </a:r>
            <a:r>
              <a:rPr lang="en-US" dirty="0" err="1" smtClean="0"/>
              <a:t>DoS</a:t>
            </a:r>
            <a:r>
              <a:rPr lang="en-US" dirty="0" smtClean="0"/>
              <a:t>)</a:t>
            </a:r>
            <a:endParaRPr lang="en-US" dirty="0"/>
          </a:p>
        </p:txBody>
      </p:sp>
      <p:sp>
        <p:nvSpPr>
          <p:cNvPr id="8" name="Content Placeholder 7"/>
          <p:cNvSpPr>
            <a:spLocks noGrp="1"/>
          </p:cNvSpPr>
          <p:nvPr>
            <p:ph idx="1"/>
          </p:nvPr>
        </p:nvSpPr>
        <p:spPr/>
        <p:txBody>
          <a:bodyPr>
            <a:normAutofit/>
          </a:bodyPr>
          <a:lstStyle/>
          <a:p>
            <a:r>
              <a:rPr lang="en-US" dirty="0"/>
              <a:t>An attempt to make a machine or network resource unavailable to its intended </a:t>
            </a:r>
            <a:r>
              <a:rPr lang="en-US" dirty="0" smtClean="0"/>
              <a:t>users</a:t>
            </a:r>
            <a:r>
              <a:rPr lang="en-US" dirty="0"/>
              <a:t>, either temporarily or </a:t>
            </a:r>
            <a:r>
              <a:rPr lang="en-US" dirty="0" smtClean="0"/>
              <a:t>indefinitely</a:t>
            </a:r>
          </a:p>
          <a:p>
            <a:r>
              <a:rPr lang="en-US" dirty="0" smtClean="0"/>
              <a:t>Many methods of attack exist, classifiable as:</a:t>
            </a:r>
          </a:p>
          <a:p>
            <a:pPr lvl="1"/>
            <a:r>
              <a:rPr lang="en-US" dirty="0" smtClean="0"/>
              <a:t>Consumption of computation resources (e.g. CPU, memory, bandwidth)</a:t>
            </a:r>
          </a:p>
          <a:p>
            <a:pPr lvl="1"/>
            <a:r>
              <a:rPr lang="en-US" dirty="0" smtClean="0"/>
              <a:t>Disruption of configuration (e.g. routing information)</a:t>
            </a:r>
          </a:p>
          <a:p>
            <a:pPr lvl="1"/>
            <a:r>
              <a:rPr lang="en-US" dirty="0" smtClean="0"/>
              <a:t>Disruption of state information (e.g. sending TCP RST packets)</a:t>
            </a:r>
          </a:p>
          <a:p>
            <a:pPr lvl="1"/>
            <a:r>
              <a:rPr lang="en-US" dirty="0" smtClean="0"/>
              <a:t>Disruption of physical components</a:t>
            </a:r>
          </a:p>
          <a:p>
            <a:pPr lvl="1"/>
            <a:r>
              <a:rPr lang="en-US" dirty="0" smtClean="0"/>
              <a:t>Obstructing communication media between the victim and its users</a:t>
            </a:r>
          </a:p>
          <a:p>
            <a:r>
              <a:rPr lang="en-US" dirty="0" err="1" smtClean="0"/>
              <a:t>DoS</a:t>
            </a:r>
            <a:r>
              <a:rPr lang="en-US" dirty="0" smtClean="0"/>
              <a:t> attacks typically involve forged IP addresses</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36</a:t>
            </a:fld>
            <a:endParaRPr lang="en-US"/>
          </a:p>
        </p:txBody>
      </p:sp>
    </p:spTree>
    <p:extLst>
      <p:ext uri="{BB962C8B-B14F-4D97-AF65-F5344CB8AC3E}">
        <p14:creationId xmlns:p14="http://schemas.microsoft.com/office/powerpoint/2010/main" val="214864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dirty="0" smtClean="0"/>
              <a:t>Historical example</a:t>
            </a:r>
            <a:endParaRPr lang="en-US" dirty="0"/>
          </a:p>
        </p:txBody>
      </p:sp>
      <p:sp>
        <p:nvSpPr>
          <p:cNvPr id="387075" name="Rectangle 3"/>
          <p:cNvSpPr>
            <a:spLocks noGrp="1" noChangeArrowheads="1"/>
          </p:cNvSpPr>
          <p:nvPr>
            <p:ph idx="1"/>
          </p:nvPr>
        </p:nvSpPr>
        <p:spPr/>
        <p:txBody>
          <a:bodyPr>
            <a:normAutofit/>
          </a:bodyPr>
          <a:lstStyle/>
          <a:p>
            <a:pPr marL="0" indent="0">
              <a:buNone/>
            </a:pPr>
            <a:r>
              <a:rPr lang="en-US" dirty="0" smtClean="0"/>
              <a:t>Ping of </a:t>
            </a:r>
            <a:r>
              <a:rPr lang="en-US" dirty="0" smtClean="0"/>
              <a:t>death (</a:t>
            </a:r>
            <a:r>
              <a:rPr lang="en-US" dirty="0" err="1" smtClean="0"/>
              <a:t>PoD</a:t>
            </a:r>
            <a:r>
              <a:rPr lang="en-US" dirty="0" smtClean="0"/>
              <a:t>)</a:t>
            </a:r>
            <a:endParaRPr lang="en-US" dirty="0" smtClean="0"/>
          </a:p>
          <a:p>
            <a:r>
              <a:rPr lang="en-US" dirty="0" smtClean="0"/>
              <a:t>One </a:t>
            </a:r>
            <a:r>
              <a:rPr lang="en-US" dirty="0"/>
              <a:t>of the </a:t>
            </a:r>
            <a:r>
              <a:rPr lang="en-US" dirty="0">
                <a:solidFill>
                  <a:schemeClr val="accent2"/>
                </a:solidFill>
              </a:rPr>
              <a:t>earliest</a:t>
            </a:r>
            <a:r>
              <a:rPr lang="en-US" dirty="0"/>
              <a:t> denial of service attack</a:t>
            </a:r>
          </a:p>
          <a:p>
            <a:pPr lvl="1"/>
            <a:r>
              <a:rPr lang="en-US" dirty="0" smtClean="0"/>
              <a:t>Up to 1997, affected Unix</a:t>
            </a:r>
            <a:r>
              <a:rPr lang="en-US" dirty="0"/>
              <a:t>, Linux, Mac, Windows, printers, and </a:t>
            </a:r>
            <a:r>
              <a:rPr lang="en-US" dirty="0" smtClean="0"/>
              <a:t>routers</a:t>
            </a:r>
          </a:p>
          <a:p>
            <a:r>
              <a:rPr lang="en-US" dirty="0" smtClean="0">
                <a:solidFill>
                  <a:schemeClr val="accent2"/>
                </a:solidFill>
              </a:rPr>
              <a:t>Attack based on sending a malformed ICMP packet</a:t>
            </a:r>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37</a:t>
            </a:fld>
            <a:endParaRPr lang="en-US"/>
          </a:p>
        </p:txBody>
      </p: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ICMP </a:t>
            </a:r>
            <a:r>
              <a:rPr lang="en-US" sz="2800" dirty="0" smtClean="0"/>
              <a:t>(Internet Control</a:t>
            </a:r>
            <a:br>
              <a:rPr lang="en-US" sz="2800" dirty="0" smtClean="0"/>
            </a:br>
            <a:r>
              <a:rPr lang="en-US" sz="2800" dirty="0" smtClean="0"/>
              <a:t>Message Protocol)</a:t>
            </a:r>
            <a:endParaRPr lang="en-US" dirty="0"/>
          </a:p>
        </p:txBody>
      </p:sp>
      <p:sp>
        <p:nvSpPr>
          <p:cNvPr id="3" name="Content Placeholder 2"/>
          <p:cNvSpPr>
            <a:spLocks noGrp="1"/>
          </p:cNvSpPr>
          <p:nvPr>
            <p:ph idx="1"/>
          </p:nvPr>
        </p:nvSpPr>
        <p:spPr/>
        <p:txBody>
          <a:bodyPr>
            <a:normAutofit lnSpcReduction="10000"/>
          </a:bodyPr>
          <a:lstStyle/>
          <a:p>
            <a:r>
              <a:rPr lang="en-US" dirty="0"/>
              <a:t>Collection of error &amp; control messages</a:t>
            </a:r>
          </a:p>
          <a:p>
            <a:r>
              <a:rPr lang="en-US" dirty="0"/>
              <a:t>Sent back to the source when Router or Host cannot process packet correctly</a:t>
            </a:r>
          </a:p>
          <a:p>
            <a:r>
              <a:rPr lang="en-US" dirty="0"/>
              <a:t>Error Examples:</a:t>
            </a:r>
          </a:p>
          <a:p>
            <a:pPr lvl="1"/>
            <a:r>
              <a:rPr lang="en-US" dirty="0"/>
              <a:t>Destination host unreachable</a:t>
            </a:r>
          </a:p>
          <a:p>
            <a:pPr lvl="1"/>
            <a:r>
              <a:rPr lang="en-US" dirty="0"/>
              <a:t>Reassembly process failed</a:t>
            </a:r>
          </a:p>
          <a:p>
            <a:pPr lvl="1"/>
            <a:r>
              <a:rPr lang="en-US" dirty="0"/>
              <a:t>TTL reached 0</a:t>
            </a:r>
          </a:p>
          <a:p>
            <a:pPr lvl="1"/>
            <a:r>
              <a:rPr lang="en-US" dirty="0"/>
              <a:t>IP Header Checksum failed</a:t>
            </a:r>
          </a:p>
          <a:p>
            <a:r>
              <a:rPr lang="en-US" dirty="0" smtClean="0"/>
              <a:t>Query </a:t>
            </a:r>
            <a:r>
              <a:rPr lang="en-US" dirty="0"/>
              <a:t>Example</a:t>
            </a:r>
            <a:r>
              <a:rPr lang="en-US" dirty="0" smtClean="0"/>
              <a:t>:</a:t>
            </a:r>
          </a:p>
          <a:p>
            <a:pPr lvl="1"/>
            <a:r>
              <a:rPr lang="en-US" dirty="0" smtClean="0"/>
              <a:t>Ping uses Echo Request/Reply to test the reachability of a host</a:t>
            </a:r>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38</a:t>
            </a:fld>
            <a:endParaRPr lang="en-US"/>
          </a:p>
        </p:txBody>
      </p:sp>
    </p:spTree>
    <p:extLst>
      <p:ext uri="{BB962C8B-B14F-4D97-AF65-F5344CB8AC3E}">
        <p14:creationId xmlns:p14="http://schemas.microsoft.com/office/powerpoint/2010/main" val="7504931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 Fragmentation</a:t>
            </a:r>
            <a:endParaRPr lang="en-US" dirty="0"/>
          </a:p>
        </p:txBody>
      </p:sp>
      <p:sp>
        <p:nvSpPr>
          <p:cNvPr id="7" name="Content Placeholder 6"/>
          <p:cNvSpPr>
            <a:spLocks noGrp="1"/>
          </p:cNvSpPr>
          <p:nvPr>
            <p:ph idx="1"/>
          </p:nvPr>
        </p:nvSpPr>
        <p:spPr>
          <a:xfrm>
            <a:off x="201706" y="2514600"/>
            <a:ext cx="8727141" cy="3908985"/>
          </a:xfrm>
        </p:spPr>
        <p:txBody>
          <a:bodyPr>
            <a:normAutofit fontScale="92500"/>
          </a:bodyPr>
          <a:lstStyle/>
          <a:p>
            <a:pPr>
              <a:lnSpc>
                <a:spcPct val="120000"/>
              </a:lnSpc>
            </a:pPr>
            <a:r>
              <a:rPr lang="en-US" dirty="0" smtClean="0"/>
              <a:t>Split datagram into fragments</a:t>
            </a:r>
          </a:p>
          <a:p>
            <a:pPr lvl="1">
              <a:lnSpc>
                <a:spcPct val="120000"/>
              </a:lnSpc>
            </a:pPr>
            <a:r>
              <a:rPr lang="en-US" dirty="0" smtClean="0"/>
              <a:t>Why? Maximum Transmission Unit (MTU) may vary for different networks</a:t>
            </a:r>
          </a:p>
          <a:p>
            <a:pPr>
              <a:lnSpc>
                <a:spcPct val="120000"/>
              </a:lnSpc>
            </a:pPr>
            <a:r>
              <a:rPr lang="en-US" dirty="0" smtClean="0"/>
              <a:t>Each fragment is a complete datagram (own header)</a:t>
            </a:r>
          </a:p>
          <a:p>
            <a:pPr lvl="1">
              <a:lnSpc>
                <a:spcPct val="120000"/>
              </a:lnSpc>
            </a:pPr>
            <a:r>
              <a:rPr lang="en-US" dirty="0" smtClean="0"/>
              <a:t>Identification: </a:t>
            </a:r>
            <a:r>
              <a:rPr lang="en-US" dirty="0"/>
              <a:t>uniquely identifying the group of </a:t>
            </a:r>
            <a:r>
              <a:rPr lang="en-US" dirty="0" smtClean="0"/>
              <a:t>fragments</a:t>
            </a:r>
          </a:p>
          <a:p>
            <a:pPr lvl="1">
              <a:lnSpc>
                <a:spcPct val="120000"/>
              </a:lnSpc>
            </a:pPr>
            <a:r>
              <a:rPr lang="en-US" dirty="0" smtClean="0"/>
              <a:t>Flags: all fragments except last have the MF flag set</a:t>
            </a:r>
          </a:p>
          <a:p>
            <a:pPr lvl="1">
              <a:lnSpc>
                <a:spcPct val="120000"/>
              </a:lnSpc>
            </a:pPr>
            <a:r>
              <a:rPr lang="en-US" dirty="0"/>
              <a:t>Offset: </a:t>
            </a:r>
            <a:r>
              <a:rPr lang="en-US" dirty="0" smtClean="0"/>
              <a:t>relative </a:t>
            </a:r>
            <a:r>
              <a:rPr lang="en-US" dirty="0"/>
              <a:t>to the beginning of the original </a:t>
            </a:r>
            <a:r>
              <a:rPr lang="en-US" dirty="0" err="1"/>
              <a:t>unfragmented</a:t>
            </a:r>
            <a:r>
              <a:rPr lang="en-US" dirty="0"/>
              <a:t> IP datagram</a:t>
            </a:r>
            <a:endParaRPr lang="en-US" dirty="0" smtClean="0"/>
          </a:p>
          <a:p>
            <a:pPr>
              <a:lnSpc>
                <a:spcPct val="120000"/>
              </a:lnSpc>
            </a:pPr>
            <a:r>
              <a:rPr lang="en-US" dirty="0" smtClean="0"/>
              <a:t>Receiving host reassembles them</a:t>
            </a:r>
          </a:p>
          <a:p>
            <a:pPr lvl="1">
              <a:lnSpc>
                <a:spcPct val="120000"/>
              </a:lnSpc>
            </a:pPr>
            <a:endParaRPr lang="en-US" dirty="0"/>
          </a:p>
        </p:txBody>
      </p:sp>
      <p:graphicFrame>
        <p:nvGraphicFramePr>
          <p:cNvPr id="6" name="Group 133"/>
          <p:cNvGraphicFramePr>
            <a:graphicFrameLocks/>
          </p:cNvGraphicFramePr>
          <p:nvPr>
            <p:extLst>
              <p:ext uri="{D42A27DB-BD31-4B8C-83A1-F6EECF244321}">
                <p14:modId xmlns:p14="http://schemas.microsoft.com/office/powerpoint/2010/main" val="864445617"/>
              </p:ext>
            </p:extLst>
          </p:nvPr>
        </p:nvGraphicFramePr>
        <p:xfrm>
          <a:off x="457200" y="1600200"/>
          <a:ext cx="7696201" cy="859872"/>
        </p:xfrm>
        <a:graphic>
          <a:graphicData uri="http://schemas.openxmlformats.org/drawingml/2006/table">
            <a:tbl>
              <a:tblPr>
                <a:tableStyleId>{37CE84F3-28C3-443E-9E96-99CF82512B78}</a:tableStyleId>
              </a:tblPr>
              <a:tblGrid>
                <a:gridCol w="3907302"/>
                <a:gridCol w="853234"/>
                <a:gridCol w="2935665"/>
              </a:tblGrid>
              <a:tr h="429936">
                <a:tc gridSpan="3">
                  <a:txBody>
                    <a:bodyPr/>
                    <a:lstStyle/>
                    <a:p>
                      <a:pPr algn="just"/>
                      <a:r>
                        <a:rPr lang="en-US" dirty="0" smtClean="0">
                          <a:solidFill>
                            <a:schemeClr val="tx1"/>
                          </a:solidFill>
                          <a:latin typeface="Tahoma"/>
                          <a:cs typeface="Tahoma"/>
                        </a:rPr>
                        <a:t>0             4            8                        16        19                                   31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r>
              <a:tr h="429936">
                <a:tc>
                  <a:txBody>
                    <a:bodyPr/>
                    <a:lstStyle/>
                    <a:p>
                      <a:r>
                        <a:rPr lang="en-US" dirty="0" smtClean="0">
                          <a:latin typeface="Tahoma"/>
                          <a:cs typeface="Tahoma"/>
                        </a:rPr>
                        <a:t>Identification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8" name="Date Placeholder 7"/>
          <p:cNvSpPr>
            <a:spLocks noGrp="1"/>
          </p:cNvSpPr>
          <p:nvPr>
            <p:ph type="dt" sz="half" idx="10"/>
          </p:nvPr>
        </p:nvSpPr>
        <p:spPr/>
        <p:txBody>
          <a:bodyPr/>
          <a:lstStyle/>
          <a:p>
            <a:r>
              <a:rPr lang="en-US" smtClean="0"/>
              <a:t>4 Feb 2014</a:t>
            </a:r>
            <a:endParaRPr lang="en-US"/>
          </a:p>
        </p:txBody>
      </p:sp>
      <p:sp>
        <p:nvSpPr>
          <p:cNvPr id="9" name="Footer Placeholder 8"/>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39</a:t>
            </a:fld>
            <a:endParaRPr lang="en-US"/>
          </a:p>
        </p:txBody>
      </p:sp>
    </p:spTree>
    <p:extLst>
      <p:ext uri="{BB962C8B-B14F-4D97-AF65-F5344CB8AC3E}">
        <p14:creationId xmlns:p14="http://schemas.microsoft.com/office/powerpoint/2010/main" val="416140254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DARPA Internet Design Goals</a:t>
            </a:r>
            <a:endParaRPr lang="en-US" dirty="0"/>
          </a:p>
        </p:txBody>
      </p:sp>
      <p:sp>
        <p:nvSpPr>
          <p:cNvPr id="3" name="Content Placeholder 2"/>
          <p:cNvSpPr>
            <a:spLocks noGrp="1"/>
          </p:cNvSpPr>
          <p:nvPr>
            <p:ph idx="1"/>
          </p:nvPr>
        </p:nvSpPr>
        <p:spPr/>
        <p:txBody>
          <a:bodyPr>
            <a:normAutofit fontScale="85000" lnSpcReduction="10000"/>
          </a:bodyPr>
          <a:lstStyle/>
          <a:p>
            <a:pPr marL="226800" lvl="1" indent="0">
              <a:lnSpc>
                <a:spcPct val="120000"/>
              </a:lnSpc>
              <a:buNone/>
            </a:pPr>
            <a:r>
              <a:rPr lang="en-US" dirty="0" smtClean="0"/>
              <a:t>“</a:t>
            </a:r>
            <a:r>
              <a:rPr lang="en-US" dirty="0"/>
              <a:t>to develop an effective technique for multiplexed utilization of </a:t>
            </a:r>
            <a:r>
              <a:rPr lang="en-US" dirty="0" smtClean="0"/>
              <a:t>existing</a:t>
            </a:r>
            <a:br>
              <a:rPr lang="en-US" dirty="0" smtClean="0"/>
            </a:br>
            <a:r>
              <a:rPr lang="en-US" dirty="0" smtClean="0"/>
              <a:t>interconnected network” </a:t>
            </a:r>
            <a:r>
              <a:rPr lang="en-US" sz="1600" dirty="0" smtClean="0"/>
              <a:t>– D. </a:t>
            </a:r>
            <a:r>
              <a:rPr lang="en-US" sz="1600" dirty="0"/>
              <a:t>Clark, The Design Philosophy of the DARPA Internet </a:t>
            </a:r>
            <a:r>
              <a:rPr lang="en-US" sz="1600" dirty="0" smtClean="0"/>
              <a:t>Protocols</a:t>
            </a:r>
            <a:endParaRPr lang="en-US" dirty="0" smtClean="0"/>
          </a:p>
          <a:p>
            <a:pPr>
              <a:lnSpc>
                <a:spcPct val="120000"/>
              </a:lnSpc>
            </a:pPr>
            <a:r>
              <a:rPr lang="en-US" dirty="0" smtClean="0"/>
              <a:t>Secondary goals:</a:t>
            </a:r>
          </a:p>
          <a:p>
            <a:pPr lvl="1">
              <a:lnSpc>
                <a:spcPct val="120000"/>
              </a:lnSpc>
            </a:pPr>
            <a:r>
              <a:rPr lang="en-US" dirty="0" smtClean="0"/>
              <a:t>Tolerate </a:t>
            </a:r>
            <a:r>
              <a:rPr lang="en-US" dirty="0"/>
              <a:t>loss of networks or gateways</a:t>
            </a:r>
          </a:p>
          <a:p>
            <a:pPr lvl="1">
              <a:lnSpc>
                <a:spcPct val="120000"/>
              </a:lnSpc>
            </a:pPr>
            <a:r>
              <a:rPr lang="en-US" dirty="0" smtClean="0"/>
              <a:t>Support </a:t>
            </a:r>
            <a:r>
              <a:rPr lang="en-US" dirty="0"/>
              <a:t>multiple types of communications service</a:t>
            </a:r>
          </a:p>
          <a:p>
            <a:pPr lvl="1">
              <a:lnSpc>
                <a:spcPct val="120000"/>
              </a:lnSpc>
            </a:pPr>
            <a:r>
              <a:rPr lang="en-US" dirty="0" smtClean="0"/>
              <a:t>Accommodate </a:t>
            </a:r>
            <a:r>
              <a:rPr lang="en-US" dirty="0"/>
              <a:t>a variety of networks</a:t>
            </a:r>
          </a:p>
          <a:p>
            <a:pPr lvl="1">
              <a:lnSpc>
                <a:spcPct val="120000"/>
              </a:lnSpc>
            </a:pPr>
            <a:r>
              <a:rPr lang="en-US" dirty="0" smtClean="0"/>
              <a:t>Permit </a:t>
            </a:r>
            <a:r>
              <a:rPr lang="en-US" dirty="0"/>
              <a:t>distributed management of its resources</a:t>
            </a:r>
          </a:p>
          <a:p>
            <a:pPr lvl="1">
              <a:lnSpc>
                <a:spcPct val="120000"/>
              </a:lnSpc>
            </a:pPr>
            <a:r>
              <a:rPr lang="en-US" dirty="0" smtClean="0"/>
              <a:t>Be </a:t>
            </a:r>
            <a:r>
              <a:rPr lang="en-US" dirty="0"/>
              <a:t>cost effective</a:t>
            </a:r>
          </a:p>
          <a:p>
            <a:pPr lvl="1">
              <a:lnSpc>
                <a:spcPct val="120000"/>
              </a:lnSpc>
            </a:pPr>
            <a:r>
              <a:rPr lang="en-US" dirty="0" smtClean="0"/>
              <a:t>Permit </a:t>
            </a:r>
            <a:r>
              <a:rPr lang="en-US" dirty="0"/>
              <a:t>host attachment with a low level of effort</a:t>
            </a:r>
          </a:p>
          <a:p>
            <a:pPr lvl="1">
              <a:lnSpc>
                <a:spcPct val="120000"/>
              </a:lnSpc>
            </a:pPr>
            <a:r>
              <a:rPr lang="en-US" dirty="0" smtClean="0"/>
              <a:t>Used resources must </a:t>
            </a:r>
            <a:r>
              <a:rPr lang="en-US" dirty="0"/>
              <a:t>be </a:t>
            </a:r>
            <a:r>
              <a:rPr lang="en-US" dirty="0" smtClean="0"/>
              <a:t>accountable</a:t>
            </a:r>
          </a:p>
          <a:p>
            <a:pPr>
              <a:lnSpc>
                <a:spcPct val="120000"/>
              </a:lnSpc>
            </a:pPr>
            <a:r>
              <a:rPr lang="en-US" dirty="0" smtClean="0"/>
              <a:t>Primarily designed for a benign and trustworthy environment</a:t>
            </a:r>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4</a:t>
            </a:fld>
            <a:endParaRPr lang="en-US"/>
          </a:p>
        </p:txBody>
      </p:sp>
    </p:spTree>
    <p:extLst>
      <p:ext uri="{BB962C8B-B14F-4D97-AF65-F5344CB8AC3E}">
        <p14:creationId xmlns:p14="http://schemas.microsoft.com/office/powerpoint/2010/main" val="231689524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dirty="0" smtClean="0"/>
              <a:t>Ping of death</a:t>
            </a:r>
            <a:endParaRPr lang="en-US" dirty="0"/>
          </a:p>
        </p:txBody>
      </p:sp>
      <p:sp>
        <p:nvSpPr>
          <p:cNvPr id="387075" name="Rectangle 3"/>
          <p:cNvSpPr>
            <a:spLocks noGrp="1" noChangeArrowheads="1"/>
          </p:cNvSpPr>
          <p:nvPr>
            <p:ph idx="1"/>
          </p:nvPr>
        </p:nvSpPr>
        <p:spPr/>
        <p:txBody>
          <a:bodyPr>
            <a:normAutofit/>
          </a:bodyPr>
          <a:lstStyle/>
          <a:p>
            <a:r>
              <a:rPr lang="en-US" dirty="0" smtClean="0">
                <a:solidFill>
                  <a:schemeClr val="accent2"/>
                </a:solidFill>
              </a:rPr>
              <a:t>Ping </a:t>
            </a:r>
            <a:r>
              <a:rPr lang="en-US" dirty="0" smtClean="0">
                <a:solidFill>
                  <a:schemeClr val="accent2"/>
                </a:solidFill>
              </a:rPr>
              <a:t>size</a:t>
            </a:r>
            <a:r>
              <a:rPr lang="en-US" dirty="0" smtClean="0"/>
              <a:t> </a:t>
            </a:r>
            <a:r>
              <a:rPr lang="en-US" dirty="0" smtClean="0"/>
              <a:t>is normally 56 </a:t>
            </a:r>
            <a:r>
              <a:rPr lang="en-US" dirty="0" smtClean="0"/>
              <a:t>bytes (84 with header)</a:t>
            </a:r>
          </a:p>
          <a:p>
            <a:r>
              <a:rPr lang="en-US" dirty="0" smtClean="0"/>
              <a:t>Historically sending a ping larger than the maximum IPv4 packet size (65,535 bytes) could crash a target</a:t>
            </a:r>
          </a:p>
          <a:p>
            <a:r>
              <a:rPr lang="en-US" dirty="0" smtClean="0"/>
              <a:t>How to send a packet large than maximum length?</a:t>
            </a:r>
          </a:p>
          <a:p>
            <a:pPr lvl="1"/>
            <a:r>
              <a:rPr lang="en-US" dirty="0" smtClean="0"/>
              <a:t>Exploit fragmentation (problem has nothing to do with ICMP)</a:t>
            </a:r>
          </a:p>
          <a:p>
            <a:pPr lvl="1"/>
            <a:r>
              <a:rPr lang="en-US" dirty="0" smtClean="0"/>
              <a:t>Maximum offset (13 bits) addresses 65,528 bytes</a:t>
            </a:r>
          </a:p>
          <a:p>
            <a:pPr lvl="1"/>
            <a:r>
              <a:rPr lang="en-US" dirty="0" smtClean="0"/>
              <a:t>Send packet with maximum offset and more data than 8 bytes</a:t>
            </a:r>
          </a:p>
          <a:p>
            <a:pPr lvl="1"/>
            <a:r>
              <a:rPr lang="en-US" dirty="0" smtClean="0"/>
              <a:t>When packet is reassembled, </a:t>
            </a:r>
            <a:r>
              <a:rPr lang="en-US" dirty="0"/>
              <a:t>a buffer overflow can occur, which often causes a system </a:t>
            </a:r>
            <a:r>
              <a:rPr lang="en-US" dirty="0" smtClean="0"/>
              <a:t>crash</a:t>
            </a:r>
            <a:endParaRPr lang="en-US" dirty="0" smtClean="0"/>
          </a:p>
          <a:p>
            <a:r>
              <a:rPr lang="en-US" dirty="0" smtClean="0"/>
              <a:t>Prevented with stronger checks at receiver host</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40</a:t>
            </a:fld>
            <a:endParaRPr lang="en-US"/>
          </a:p>
        </p:txBody>
      </p:sp>
    </p:spTree>
    <p:extLst>
      <p:ext uri="{BB962C8B-B14F-4D97-AF65-F5344CB8AC3E}">
        <p14:creationId xmlns:p14="http://schemas.microsoft.com/office/powerpoint/2010/main" val="201099492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SYN Flooding</a:t>
            </a:r>
          </a:p>
        </p:txBody>
      </p:sp>
      <p:sp>
        <p:nvSpPr>
          <p:cNvPr id="2" name="Content Placeholder 1"/>
          <p:cNvSpPr>
            <a:spLocks noGrp="1"/>
          </p:cNvSpPr>
          <p:nvPr>
            <p:ph idx="1"/>
          </p:nvPr>
        </p:nvSpPr>
        <p:spPr/>
        <p:txBody>
          <a:bodyPr/>
          <a:lstStyle/>
          <a:p>
            <a:r>
              <a:rPr lang="en-US" dirty="0" smtClean="0"/>
              <a:t>Send </a:t>
            </a:r>
            <a:r>
              <a:rPr lang="en-US" dirty="0"/>
              <a:t>a large number </a:t>
            </a:r>
            <a:r>
              <a:rPr lang="en-US" dirty="0" smtClean="0"/>
              <a:t>TCP/SYN packets</a:t>
            </a:r>
          </a:p>
          <a:p>
            <a:pPr lvl="1"/>
            <a:r>
              <a:rPr lang="en-US" dirty="0" smtClean="0"/>
              <a:t>Recall 3-way handshake: SYN ; SYN + ACK ; ACK</a:t>
            </a:r>
            <a:endParaRPr lang="en-US" dirty="0"/>
          </a:p>
        </p:txBody>
      </p:sp>
      <p:pic>
        <p:nvPicPr>
          <p:cNvPr id="468996" name="Picture 4" descr="netattacks_synflood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2590800"/>
            <a:ext cx="3003550" cy="3771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85800" y="5943600"/>
            <a:ext cx="1587920" cy="276999"/>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smtClean="0">
                <a:solidFill>
                  <a:schemeClr val="tx1">
                    <a:lumMod val="65000"/>
                    <a:lumOff val="35000"/>
                  </a:schemeClr>
                </a:solidFill>
              </a:rPr>
              <a:t>Wikipedia</a:t>
            </a:r>
            <a:endParaRPr lang="en-US" sz="1200"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41</a:t>
            </a:fld>
            <a:endParaRPr lang="en-US"/>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t>SYN Flooding</a:t>
            </a:r>
          </a:p>
        </p:txBody>
      </p:sp>
      <p:sp>
        <p:nvSpPr>
          <p:cNvPr id="391171" name="Rectangle 3"/>
          <p:cNvSpPr>
            <a:spLocks noGrp="1" noChangeArrowheads="1"/>
          </p:cNvSpPr>
          <p:nvPr>
            <p:ph idx="1"/>
          </p:nvPr>
        </p:nvSpPr>
        <p:spPr/>
        <p:txBody>
          <a:bodyPr>
            <a:normAutofit/>
          </a:bodyPr>
          <a:lstStyle/>
          <a:p>
            <a:r>
              <a:rPr lang="en-US" dirty="0"/>
              <a:t>On receiving the SYN packet, the server allocates necessary memory for the connection and enters it in a </a:t>
            </a:r>
            <a:r>
              <a:rPr lang="en-US" dirty="0">
                <a:solidFill>
                  <a:schemeClr val="accent2"/>
                </a:solidFill>
              </a:rPr>
              <a:t>queue</a:t>
            </a:r>
            <a:r>
              <a:rPr lang="en-US" dirty="0"/>
              <a:t> of half open </a:t>
            </a:r>
            <a:r>
              <a:rPr lang="en-US" dirty="0" smtClean="0"/>
              <a:t>connections</a:t>
            </a:r>
            <a:endParaRPr lang="en-US" dirty="0"/>
          </a:p>
          <a:p>
            <a:r>
              <a:rPr lang="en-US" dirty="0" smtClean="0"/>
              <a:t>Once </a:t>
            </a:r>
            <a:r>
              <a:rPr lang="en-US" dirty="0"/>
              <a:t>the queue overflows, </a:t>
            </a:r>
            <a:r>
              <a:rPr lang="en-US" dirty="0"/>
              <a:t>the server </a:t>
            </a:r>
            <a:r>
              <a:rPr lang="en-US" dirty="0" smtClean="0">
                <a:solidFill>
                  <a:schemeClr val="accent2"/>
                </a:solidFill>
              </a:rPr>
              <a:t>cannot accept any new connection</a:t>
            </a:r>
            <a:endParaRPr lang="en-US" dirty="0"/>
          </a:p>
          <a:p>
            <a:r>
              <a:rPr lang="en-US" dirty="0"/>
              <a:t>The attacker can </a:t>
            </a:r>
            <a:r>
              <a:rPr lang="en-US" dirty="0">
                <a:solidFill>
                  <a:schemeClr val="accent2"/>
                </a:solidFill>
              </a:rPr>
              <a:t>forge the source address</a:t>
            </a:r>
            <a:r>
              <a:rPr lang="en-US" dirty="0"/>
              <a:t> of his SYN packets to remain </a:t>
            </a:r>
            <a:r>
              <a:rPr lang="en-US" dirty="0" smtClean="0"/>
              <a:t>anonymous</a:t>
            </a:r>
            <a:endParaRPr lang="en-US" dirty="0"/>
          </a:p>
          <a:p>
            <a:r>
              <a:rPr lang="en-US" dirty="0"/>
              <a:t>Recent versions of operating systems (Windows, </a:t>
            </a:r>
            <a:r>
              <a:rPr lang="en-US" dirty="0" smtClean="0"/>
              <a:t>Unix, Linux) </a:t>
            </a:r>
            <a:r>
              <a:rPr lang="en-US" dirty="0"/>
              <a:t>are </a:t>
            </a:r>
            <a:r>
              <a:rPr lang="en-US" dirty="0">
                <a:solidFill>
                  <a:schemeClr val="accent2"/>
                </a:solidFill>
              </a:rPr>
              <a:t>protected</a:t>
            </a:r>
            <a:r>
              <a:rPr lang="en-US" dirty="0"/>
              <a:t> against such </a:t>
            </a:r>
            <a:r>
              <a:rPr lang="en-US" dirty="0" smtClean="0"/>
              <a:t>attacks</a:t>
            </a:r>
            <a:endParaRPr lang="en-US" dirty="0"/>
          </a:p>
          <a:p>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42</a:t>
            </a:fld>
            <a:endParaRPr lang="en-US"/>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Protections Against SYN Flooding</a:t>
            </a:r>
          </a:p>
        </p:txBody>
      </p:sp>
      <p:sp>
        <p:nvSpPr>
          <p:cNvPr id="471043" name="Rectangle 3"/>
          <p:cNvSpPr>
            <a:spLocks noGrp="1" noChangeArrowheads="1"/>
          </p:cNvSpPr>
          <p:nvPr>
            <p:ph idx="1"/>
          </p:nvPr>
        </p:nvSpPr>
        <p:spPr/>
        <p:txBody>
          <a:bodyPr>
            <a:normAutofit fontScale="92500" lnSpcReduction="10000"/>
          </a:bodyPr>
          <a:lstStyle/>
          <a:p>
            <a:r>
              <a:rPr lang="en-US" dirty="0"/>
              <a:t>Increase the </a:t>
            </a:r>
            <a:r>
              <a:rPr lang="en-US" dirty="0">
                <a:solidFill>
                  <a:schemeClr val="accent2"/>
                </a:solidFill>
              </a:rPr>
              <a:t>size of the </a:t>
            </a:r>
            <a:r>
              <a:rPr lang="en-US" dirty="0" smtClean="0">
                <a:solidFill>
                  <a:schemeClr val="accent2"/>
                </a:solidFill>
              </a:rPr>
              <a:t>queue</a:t>
            </a:r>
            <a:endParaRPr lang="en-US" dirty="0"/>
          </a:p>
          <a:p>
            <a:r>
              <a:rPr lang="en-US" dirty="0"/>
              <a:t>Reduce </a:t>
            </a:r>
            <a:r>
              <a:rPr lang="en-US" dirty="0" smtClean="0">
                <a:solidFill>
                  <a:schemeClr val="accent2"/>
                </a:solidFill>
              </a:rPr>
              <a:t>timeout</a:t>
            </a:r>
            <a:r>
              <a:rPr lang="en-US" dirty="0" smtClean="0"/>
              <a:t> while server is waiting </a:t>
            </a:r>
            <a:r>
              <a:rPr lang="en-US" dirty="0"/>
              <a:t>for an </a:t>
            </a:r>
            <a:r>
              <a:rPr lang="en-US" dirty="0" smtClean="0"/>
              <a:t>ACK</a:t>
            </a:r>
            <a:endParaRPr lang="en-US" dirty="0"/>
          </a:p>
          <a:p>
            <a:r>
              <a:rPr lang="en-US" dirty="0" smtClean="0">
                <a:solidFill>
                  <a:schemeClr val="accent2"/>
                </a:solidFill>
              </a:rPr>
              <a:t>Drop </a:t>
            </a:r>
            <a:r>
              <a:rPr lang="en-US" dirty="0">
                <a:solidFill>
                  <a:schemeClr val="accent2"/>
                </a:solidFill>
              </a:rPr>
              <a:t>the oldest SYN</a:t>
            </a:r>
            <a:r>
              <a:rPr lang="en-US" dirty="0"/>
              <a:t> in the </a:t>
            </a:r>
            <a:r>
              <a:rPr lang="en-US" dirty="0" smtClean="0"/>
              <a:t>queue</a:t>
            </a:r>
            <a:endParaRPr lang="en-US" dirty="0"/>
          </a:p>
          <a:p>
            <a:r>
              <a:rPr lang="en-US" dirty="0">
                <a:solidFill>
                  <a:schemeClr val="accent2"/>
                </a:solidFill>
              </a:rPr>
              <a:t>Filtering</a:t>
            </a:r>
            <a:r>
              <a:rPr lang="en-US" dirty="0"/>
              <a:t> </a:t>
            </a:r>
            <a:r>
              <a:rPr lang="en-US" dirty="0" smtClean="0"/>
              <a:t>e.g. </a:t>
            </a:r>
            <a:r>
              <a:rPr lang="en-US" dirty="0"/>
              <a:t>on IP </a:t>
            </a:r>
            <a:r>
              <a:rPr lang="en-US" dirty="0" smtClean="0"/>
              <a:t>addresses</a:t>
            </a:r>
            <a:endParaRPr lang="en-US" dirty="0"/>
          </a:p>
          <a:p>
            <a:r>
              <a:rPr lang="en-US" dirty="0" smtClean="0">
                <a:solidFill>
                  <a:schemeClr val="accent2"/>
                </a:solidFill>
              </a:rPr>
              <a:t>SYN</a:t>
            </a:r>
            <a:r>
              <a:rPr lang="en-US" dirty="0" smtClean="0">
                <a:solidFill>
                  <a:schemeClr val="accent2"/>
                </a:solidFill>
              </a:rPr>
              <a:t> </a:t>
            </a:r>
            <a:r>
              <a:rPr lang="en-US" dirty="0" smtClean="0">
                <a:solidFill>
                  <a:schemeClr val="accent2"/>
                </a:solidFill>
              </a:rPr>
              <a:t>Cache</a:t>
            </a:r>
            <a:endParaRPr lang="en-US" dirty="0" smtClean="0"/>
          </a:p>
          <a:p>
            <a:pPr lvl="1"/>
            <a:r>
              <a:rPr lang="en-US" dirty="0" smtClean="0"/>
              <a:t>Allocate minimal state on the server, reply with SYN + ACK and complete the connection creation once the ACK is received</a:t>
            </a:r>
          </a:p>
          <a:p>
            <a:pPr lvl="1"/>
            <a:r>
              <a:rPr lang="en-US" dirty="0" smtClean="0"/>
              <a:t>Host compute a hash based on some secrete bits, IP addresses and transport ports that determines the location in a global hash table where the incomplete connection information is stored</a:t>
            </a:r>
          </a:p>
          <a:p>
            <a:pPr lvl="1"/>
            <a:r>
              <a:rPr lang="en-US" dirty="0" smtClean="0"/>
              <a:t>Still must be prepared to overflow</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43</a:t>
            </a:fld>
            <a:endParaRPr lang="en-US"/>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a:t>Protections Against SYN Flooding</a:t>
            </a:r>
          </a:p>
        </p:txBody>
      </p:sp>
      <p:sp>
        <p:nvSpPr>
          <p:cNvPr id="473091" name="Rectangle 3"/>
          <p:cNvSpPr>
            <a:spLocks noGrp="1" noChangeArrowheads="1"/>
          </p:cNvSpPr>
          <p:nvPr>
            <p:ph idx="1"/>
          </p:nvPr>
        </p:nvSpPr>
        <p:spPr/>
        <p:txBody>
          <a:bodyPr>
            <a:normAutofit/>
          </a:bodyPr>
          <a:lstStyle/>
          <a:p>
            <a:pPr marL="0" indent="0">
              <a:buNone/>
            </a:pPr>
            <a:r>
              <a:rPr lang="en-US" dirty="0"/>
              <a:t>SYN</a:t>
            </a:r>
            <a:r>
              <a:rPr lang="en-US" dirty="0"/>
              <a:t> </a:t>
            </a:r>
            <a:r>
              <a:rPr lang="en-US" dirty="0" smtClean="0"/>
              <a:t>cookies</a:t>
            </a:r>
            <a:endParaRPr lang="en-US" dirty="0" smtClean="0"/>
          </a:p>
          <a:p>
            <a:r>
              <a:rPr lang="en-US" dirty="0" smtClean="0"/>
              <a:t>Once the connection queue is almost filled up, the server uses SYN cookies</a:t>
            </a:r>
          </a:p>
          <a:p>
            <a:r>
              <a:rPr lang="en-US" dirty="0" smtClean="0"/>
              <a:t>Upon </a:t>
            </a:r>
            <a:r>
              <a:rPr lang="en-US" dirty="0"/>
              <a:t>reception of </a:t>
            </a:r>
            <a:r>
              <a:rPr lang="en-US" dirty="0" smtClean="0"/>
              <a:t>a SYN:</a:t>
            </a:r>
            <a:endParaRPr lang="en-US" dirty="0"/>
          </a:p>
          <a:p>
            <a:pPr lvl="1"/>
            <a:r>
              <a:rPr lang="en-US" dirty="0"/>
              <a:t>The server sends a </a:t>
            </a:r>
            <a:r>
              <a:rPr lang="en-US" dirty="0" smtClean="0">
                <a:solidFill>
                  <a:schemeClr val="accent2"/>
                </a:solidFill>
              </a:rPr>
              <a:t>SYN</a:t>
            </a:r>
            <a:r>
              <a:rPr lang="en-US" dirty="0">
                <a:solidFill>
                  <a:schemeClr val="accent2"/>
                </a:solidFill>
              </a:rPr>
              <a:t> </a:t>
            </a:r>
            <a:r>
              <a:rPr lang="en-US" dirty="0" smtClean="0">
                <a:solidFill>
                  <a:schemeClr val="accent2"/>
                </a:solidFill>
              </a:rPr>
              <a:t>+ </a:t>
            </a:r>
            <a:r>
              <a:rPr lang="en-US" dirty="0" smtClean="0">
                <a:solidFill>
                  <a:schemeClr val="accent2"/>
                </a:solidFill>
              </a:rPr>
              <a:t>ACK</a:t>
            </a:r>
            <a:r>
              <a:rPr lang="en-US" dirty="0" smtClean="0"/>
              <a:t> </a:t>
            </a:r>
            <a:r>
              <a:rPr lang="en-US" dirty="0"/>
              <a:t>containing a </a:t>
            </a:r>
            <a:r>
              <a:rPr lang="en-US" dirty="0">
                <a:solidFill>
                  <a:schemeClr val="accent2"/>
                </a:solidFill>
              </a:rPr>
              <a:t>SYN </a:t>
            </a:r>
            <a:r>
              <a:rPr lang="en-US" dirty="0" smtClean="0">
                <a:solidFill>
                  <a:schemeClr val="accent2"/>
                </a:solidFill>
              </a:rPr>
              <a:t>cookie</a:t>
            </a:r>
            <a:endParaRPr lang="en-US" dirty="0"/>
          </a:p>
          <a:p>
            <a:pPr lvl="1"/>
            <a:r>
              <a:rPr lang="en-US" dirty="0"/>
              <a:t>The server </a:t>
            </a:r>
            <a:r>
              <a:rPr lang="en-US" dirty="0">
                <a:solidFill>
                  <a:schemeClr val="accent2"/>
                </a:solidFill>
              </a:rPr>
              <a:t>erases</a:t>
            </a:r>
            <a:r>
              <a:rPr lang="en-US" dirty="0"/>
              <a:t> the SYN </a:t>
            </a:r>
            <a:r>
              <a:rPr lang="en-US" dirty="0" smtClean="0"/>
              <a:t>entry</a:t>
            </a:r>
            <a:endParaRPr lang="en-US" dirty="0"/>
          </a:p>
          <a:p>
            <a:r>
              <a:rPr lang="en-US" dirty="0"/>
              <a:t>Upon reception of </a:t>
            </a:r>
            <a:r>
              <a:rPr lang="en-US" dirty="0" smtClean="0"/>
              <a:t>an ACK:</a:t>
            </a:r>
            <a:endParaRPr lang="en-US" dirty="0"/>
          </a:p>
          <a:p>
            <a:pPr lvl="1"/>
            <a:r>
              <a:rPr lang="en-US" dirty="0"/>
              <a:t>The server checks whether it contains a </a:t>
            </a:r>
            <a:r>
              <a:rPr lang="en-US" dirty="0">
                <a:solidFill>
                  <a:schemeClr val="accent2"/>
                </a:solidFill>
              </a:rPr>
              <a:t>valid </a:t>
            </a:r>
            <a:r>
              <a:rPr lang="en-US" dirty="0" smtClean="0">
                <a:solidFill>
                  <a:schemeClr val="accent2"/>
                </a:solidFill>
              </a:rPr>
              <a:t>cookie</a:t>
            </a:r>
            <a:endParaRPr lang="en-US" dirty="0"/>
          </a:p>
          <a:p>
            <a:pPr lvl="1"/>
            <a:r>
              <a:rPr lang="en-US" dirty="0" smtClean="0"/>
              <a:t>If </a:t>
            </a:r>
            <a:r>
              <a:rPr lang="en-US" dirty="0"/>
              <a:t>so this highly likely means that the client has already sent a SYN and </a:t>
            </a:r>
            <a:r>
              <a:rPr lang="en-US" dirty="0" smtClean="0"/>
              <a:t>so it is an </a:t>
            </a:r>
            <a:r>
              <a:rPr lang="en-US" dirty="0"/>
              <a:t>honest </a:t>
            </a:r>
            <a:r>
              <a:rPr lang="en-US" dirty="0" smtClean="0"/>
              <a:t>client</a:t>
            </a:r>
            <a:endParaRPr lang="en-US" dirty="0"/>
          </a:p>
          <a:p>
            <a:endParaRPr lang="en-US" dirty="0"/>
          </a:p>
          <a:p>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44</a:t>
            </a:fld>
            <a:endParaRPr lang="en-US"/>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t>SYN Cookie Content</a:t>
            </a:r>
          </a:p>
        </p:txBody>
      </p:sp>
      <p:sp>
        <p:nvSpPr>
          <p:cNvPr id="477187" name="Rectangle 3"/>
          <p:cNvSpPr>
            <a:spLocks noGrp="1" noChangeArrowheads="1"/>
          </p:cNvSpPr>
          <p:nvPr>
            <p:ph idx="1"/>
          </p:nvPr>
        </p:nvSpPr>
        <p:spPr/>
        <p:txBody>
          <a:bodyPr>
            <a:normAutofit/>
          </a:bodyPr>
          <a:lstStyle/>
          <a:p>
            <a:pPr marL="0" indent="0">
              <a:buNone/>
            </a:pPr>
            <a:r>
              <a:rPr lang="en-US" dirty="0"/>
              <a:t>SYN cookies are specific </a:t>
            </a:r>
            <a:r>
              <a:rPr lang="en-US" dirty="0">
                <a:solidFill>
                  <a:schemeClr val="accent2"/>
                </a:solidFill>
              </a:rPr>
              <a:t>I</a:t>
            </a:r>
            <a:r>
              <a:rPr lang="en-US" dirty="0"/>
              <a:t>nitial </a:t>
            </a:r>
            <a:r>
              <a:rPr lang="en-US" dirty="0">
                <a:solidFill>
                  <a:schemeClr val="accent2"/>
                </a:solidFill>
              </a:rPr>
              <a:t>S</a:t>
            </a:r>
            <a:r>
              <a:rPr lang="en-US" dirty="0"/>
              <a:t>equence </a:t>
            </a:r>
            <a:r>
              <a:rPr lang="en-US" dirty="0" smtClean="0">
                <a:solidFill>
                  <a:schemeClr val="accent2"/>
                </a:solidFill>
              </a:rPr>
              <a:t>N</a:t>
            </a:r>
            <a:r>
              <a:rPr lang="en-US" dirty="0" smtClean="0"/>
              <a:t>umbers:</a:t>
            </a:r>
            <a:endParaRPr lang="en-US" dirty="0"/>
          </a:p>
          <a:p>
            <a:r>
              <a:rPr lang="en-US" i="1" dirty="0">
                <a:solidFill>
                  <a:schemeClr val="accent2"/>
                </a:solidFill>
              </a:rPr>
              <a:t>t</a:t>
            </a:r>
            <a:r>
              <a:rPr lang="en-US" dirty="0"/>
              <a:t> is </a:t>
            </a:r>
            <a:r>
              <a:rPr lang="en-US" dirty="0" smtClean="0"/>
              <a:t>a </a:t>
            </a:r>
            <a:r>
              <a:rPr lang="en-US" dirty="0"/>
              <a:t>counter incremented every 64 </a:t>
            </a:r>
            <a:r>
              <a:rPr lang="en-US" dirty="0" smtClean="0"/>
              <a:t>s modulo 32</a:t>
            </a:r>
            <a:endParaRPr lang="en-US" dirty="0"/>
          </a:p>
          <a:p>
            <a:r>
              <a:rPr lang="en-US" i="1" dirty="0">
                <a:solidFill>
                  <a:schemeClr val="accent2"/>
                </a:solidFill>
              </a:rPr>
              <a:t>m</a:t>
            </a:r>
            <a:r>
              <a:rPr lang="en-US" dirty="0"/>
              <a:t> is the Maximum Segment Size encoded on 3 </a:t>
            </a:r>
            <a:r>
              <a:rPr lang="en-US" dirty="0" smtClean="0"/>
              <a:t>bits</a:t>
            </a:r>
            <a:endParaRPr lang="en-US" dirty="0"/>
          </a:p>
          <a:p>
            <a:r>
              <a:rPr lang="en-US" i="1" dirty="0">
                <a:solidFill>
                  <a:schemeClr val="accent2"/>
                </a:solidFill>
              </a:rPr>
              <a:t>s</a:t>
            </a:r>
            <a:r>
              <a:rPr lang="en-US" dirty="0"/>
              <a:t> is the </a:t>
            </a:r>
            <a:r>
              <a:rPr lang="en-US" dirty="0" smtClean="0"/>
              <a:t>result </a:t>
            </a:r>
            <a:r>
              <a:rPr lang="en-US" dirty="0"/>
              <a:t>of a </a:t>
            </a:r>
            <a:r>
              <a:rPr lang="en-US" dirty="0" smtClean="0"/>
              <a:t>cryptographic hash </a:t>
            </a:r>
            <a:r>
              <a:rPr lang="en-US" dirty="0"/>
              <a:t>function computed on </a:t>
            </a:r>
            <a:r>
              <a:rPr lang="en-US" dirty="0" smtClean="0">
                <a:solidFill>
                  <a:schemeClr val="accent2"/>
                </a:solidFill>
              </a:rPr>
              <a:t>t and</a:t>
            </a:r>
            <a:r>
              <a:rPr lang="en-US" dirty="0" smtClean="0"/>
              <a:t> </a:t>
            </a:r>
            <a:r>
              <a:rPr lang="en-US" dirty="0"/>
              <a:t>the </a:t>
            </a:r>
            <a:r>
              <a:rPr lang="en-US" dirty="0" smtClean="0"/>
              <a:t>IP </a:t>
            </a:r>
            <a:r>
              <a:rPr lang="en-US" dirty="0"/>
              <a:t>address and </a:t>
            </a:r>
            <a:r>
              <a:rPr lang="en-US" dirty="0" smtClean="0"/>
              <a:t>port number of the server and client</a:t>
            </a:r>
          </a:p>
        </p:txBody>
      </p:sp>
      <p:graphicFrame>
        <p:nvGraphicFramePr>
          <p:cNvPr id="9" name="Table 8"/>
          <p:cNvGraphicFramePr>
            <a:graphicFrameLocks noGrp="1"/>
          </p:cNvGraphicFramePr>
          <p:nvPr>
            <p:extLst>
              <p:ext uri="{D42A27DB-BD31-4B8C-83A1-F6EECF244321}">
                <p14:modId xmlns:p14="http://schemas.microsoft.com/office/powerpoint/2010/main" val="998570002"/>
              </p:ext>
            </p:extLst>
          </p:nvPr>
        </p:nvGraphicFramePr>
        <p:xfrm>
          <a:off x="1524000" y="5181600"/>
          <a:ext cx="6096000" cy="111252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r"/>
                      <a:r>
                        <a:rPr lang="en-US" dirty="0" smtClean="0">
                          <a:latin typeface="Tahoma"/>
                          <a:cs typeface="Tahoma"/>
                        </a:rPr>
                        <a:t>ISN = </a:t>
                      </a:r>
                      <a:endParaRPr lang="en-US" dirty="0">
                        <a:latin typeface="Tahoma"/>
                        <a:cs typeface="Tahoma"/>
                      </a:endParaRPr>
                    </a:p>
                  </a:txBody>
                  <a:tcPr>
                    <a:lnL w="12700" cmpd="sng">
                      <a:noFill/>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i="1" dirty="0" smtClean="0">
                          <a:latin typeface="Tahoma"/>
                          <a:cs typeface="Tahoma"/>
                        </a:rPr>
                        <a:t>t</a:t>
                      </a:r>
                      <a:r>
                        <a:rPr lang="en-US" dirty="0" smtClean="0">
                          <a:latin typeface="Tahoma"/>
                          <a:cs typeface="Tahoma"/>
                        </a:rPr>
                        <a:t> </a:t>
                      </a:r>
                      <a:r>
                        <a:rPr lang="en-US" b="1" dirty="0" smtClean="0">
                          <a:latin typeface="Tahoma"/>
                          <a:cs typeface="Tahoma"/>
                        </a:rPr>
                        <a:t>mod</a:t>
                      </a:r>
                      <a:r>
                        <a:rPr lang="en-US" dirty="0" smtClean="0">
                          <a:latin typeface="Tahoma"/>
                          <a:cs typeface="Tahoma"/>
                        </a:rPr>
                        <a:t> 32</a:t>
                      </a:r>
                      <a:endParaRPr lang="en-US" dirty="0">
                        <a:latin typeface="Tahoma"/>
                        <a:cs typeface="Tahoma"/>
                      </a:endParaRPr>
                    </a:p>
                  </a:txBody>
                  <a:tcPr>
                    <a:lnL w="12700" cap="flat" cmpd="sng" algn="ctr">
                      <a:solidFill>
                        <a:scrgbClr r="0" g="0" b="0"/>
                      </a:solidFill>
                      <a:prstDash val="solid"/>
                      <a:round/>
                      <a:headEnd type="none" w="med" len="med"/>
                      <a:tailEnd type="none" w="med" len="med"/>
                    </a:lnL>
                  </a:tcPr>
                </a:tc>
                <a:tc>
                  <a:txBody>
                    <a:bodyPr/>
                    <a:lstStyle/>
                    <a:p>
                      <a:pPr algn="ctr"/>
                      <a:r>
                        <a:rPr lang="en-US" i="1" dirty="0" smtClean="0">
                          <a:latin typeface="Tahoma"/>
                          <a:cs typeface="Tahoma"/>
                        </a:rPr>
                        <a:t>m</a:t>
                      </a:r>
                      <a:endParaRPr lang="en-US" i="1" dirty="0">
                        <a:latin typeface="Tahoma"/>
                        <a:cs typeface="Tahoma"/>
                      </a:endParaRPr>
                    </a:p>
                  </a:txBody>
                  <a:tcPr/>
                </a:tc>
                <a:tc>
                  <a:txBody>
                    <a:bodyPr/>
                    <a:lstStyle/>
                    <a:p>
                      <a:pPr algn="ctr"/>
                      <a:r>
                        <a:rPr lang="en-US" i="1" dirty="0" smtClean="0">
                          <a:latin typeface="Tahoma"/>
                          <a:cs typeface="Tahoma"/>
                        </a:rPr>
                        <a:t>s</a:t>
                      </a:r>
                      <a:endParaRPr lang="en-US" i="1" dirty="0">
                        <a:latin typeface="Tahoma"/>
                        <a:cs typeface="Tahoma"/>
                      </a:endParaRPr>
                    </a:p>
                  </a:txBody>
                  <a:tcPr/>
                </a:tc>
              </a:tr>
              <a:tr h="370840">
                <a:tc>
                  <a:txBody>
                    <a:bodyPr/>
                    <a:lstStyle/>
                    <a:p>
                      <a:endParaRPr lang="en-US" dirty="0">
                        <a:latin typeface="Tahoma"/>
                        <a:cs typeface="Tahoma"/>
                      </a:endParaRPr>
                    </a:p>
                  </a:txBody>
                  <a:tcPr marL="0" marR="0" marT="0" marB="0">
                    <a:lnL w="12700" cmpd="sng">
                      <a:noFill/>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latin typeface="Tahoma"/>
                          <a:cs typeface="Tahoma"/>
                        </a:rPr>
                        <a:t>5 bits</a:t>
                      </a:r>
                      <a:endParaRPr lang="en-US" dirty="0">
                        <a:latin typeface="Tahoma"/>
                        <a:cs typeface="Tahoma"/>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3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24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r>
              <a:tr h="370840">
                <a:tc>
                  <a:txBody>
                    <a:bodyPr/>
                    <a:lstStyle/>
                    <a:p>
                      <a:endParaRPr lang="en-US" dirty="0">
                        <a:latin typeface="Tahoma"/>
                        <a:cs typeface="Tahoma"/>
                      </a:endParaRPr>
                    </a:p>
                  </a:txBody>
                  <a:tcPr marL="0" marR="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lang="en-US" dirty="0" smtClean="0">
                          <a:latin typeface="Tahoma"/>
                          <a:cs typeface="Tahoma"/>
                        </a:rPr>
                        <a:t>32 bits</a:t>
                      </a:r>
                      <a:endParaRPr lang="en-US" dirty="0">
                        <a:latin typeface="Tahoma"/>
                        <a:cs typeface="Tahoma"/>
                      </a:endParaRPr>
                    </a:p>
                  </a:txBody>
                  <a:tcPr>
                    <a:lnL w="12700" cap="flat" cmpd="sng" algn="ctr">
                      <a:noFill/>
                      <a:prstDash val="solid"/>
                      <a:round/>
                      <a:headEnd type="none" w="med" len="med"/>
                      <a:tailEnd type="none" w="med" len="med"/>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r>
            </a:tbl>
          </a:graphicData>
        </a:graphic>
      </p:graphicFrame>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45</a:t>
            </a:fld>
            <a:endParaRPr lang="en-US"/>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t>SYN Cookie Check</a:t>
            </a:r>
          </a:p>
        </p:txBody>
      </p:sp>
      <p:sp>
        <p:nvSpPr>
          <p:cNvPr id="481283" name="Rectangle 3"/>
          <p:cNvSpPr>
            <a:spLocks noGrp="1" noChangeArrowheads="1"/>
          </p:cNvSpPr>
          <p:nvPr>
            <p:ph idx="1"/>
          </p:nvPr>
        </p:nvSpPr>
        <p:spPr/>
        <p:txBody>
          <a:bodyPr/>
          <a:lstStyle/>
          <a:p>
            <a:pPr marL="0" indent="0">
              <a:buNone/>
            </a:pPr>
            <a:r>
              <a:rPr lang="en-US" dirty="0"/>
              <a:t>Upon reception of an ACK, the server carries out the following </a:t>
            </a:r>
            <a:r>
              <a:rPr lang="en-US" dirty="0" smtClean="0"/>
              <a:t>operations:</a:t>
            </a:r>
            <a:endParaRPr lang="en-US" dirty="0"/>
          </a:p>
          <a:p>
            <a:r>
              <a:rPr lang="en-US" dirty="0"/>
              <a:t>Check that the received value </a:t>
            </a:r>
            <a:r>
              <a:rPr lang="en-US" i="1" dirty="0">
                <a:solidFill>
                  <a:schemeClr val="accent2"/>
                </a:solidFill>
              </a:rPr>
              <a:t>t</a:t>
            </a:r>
            <a:r>
              <a:rPr lang="en-US" dirty="0"/>
              <a:t> is valid with respect to the current </a:t>
            </a:r>
            <a:r>
              <a:rPr lang="en-US" dirty="0" smtClean="0"/>
              <a:t>time</a:t>
            </a:r>
          </a:p>
          <a:p>
            <a:pPr lvl="1"/>
            <a:r>
              <a:rPr lang="en-US" dirty="0" smtClean="0"/>
              <a:t>Otherwise</a:t>
            </a:r>
            <a:r>
              <a:rPr lang="en-US" dirty="0"/>
              <a:t>, this means the connection is </a:t>
            </a:r>
            <a:r>
              <a:rPr lang="en-US" dirty="0" smtClean="0"/>
              <a:t>expired</a:t>
            </a:r>
            <a:endParaRPr lang="en-US" dirty="0"/>
          </a:p>
          <a:p>
            <a:r>
              <a:rPr lang="en-US" dirty="0" err="1"/>
              <a:t>Recompute</a:t>
            </a:r>
            <a:r>
              <a:rPr lang="en-US" dirty="0"/>
              <a:t> </a:t>
            </a:r>
            <a:r>
              <a:rPr lang="en-US" i="1" dirty="0">
                <a:solidFill>
                  <a:schemeClr val="accent2"/>
                </a:solidFill>
              </a:rPr>
              <a:t>s</a:t>
            </a:r>
            <a:r>
              <a:rPr lang="en-US" dirty="0"/>
              <a:t> to check its </a:t>
            </a:r>
            <a:r>
              <a:rPr lang="en-US" dirty="0" smtClean="0"/>
              <a:t>validity</a:t>
            </a:r>
            <a:endParaRPr lang="en-US" dirty="0"/>
          </a:p>
          <a:p>
            <a:r>
              <a:rPr lang="en-US" dirty="0" smtClean="0"/>
              <a:t>Decode the </a:t>
            </a:r>
            <a:r>
              <a:rPr lang="en-US" dirty="0"/>
              <a:t>value </a:t>
            </a:r>
            <a:r>
              <a:rPr lang="en-US" i="1" dirty="0">
                <a:solidFill>
                  <a:schemeClr val="accent2"/>
                </a:solidFill>
              </a:rPr>
              <a:t>m</a:t>
            </a:r>
            <a:r>
              <a:rPr lang="en-US" dirty="0"/>
              <a:t>, which allows the server to reconstruct the SYN queue </a:t>
            </a:r>
            <a:r>
              <a:rPr lang="en-US" dirty="0" smtClean="0"/>
              <a:t>entry</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46</a:t>
            </a:fld>
            <a:endParaRPr lang="en-US"/>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noChangeArrowheads="1"/>
          </p:cNvSpPr>
          <p:nvPr>
            <p:ph type="title"/>
          </p:nvPr>
        </p:nvSpPr>
        <p:spPr/>
        <p:txBody>
          <a:bodyPr/>
          <a:lstStyle/>
          <a:p>
            <a:r>
              <a:rPr lang="en-US"/>
              <a:t>Smurf Attack</a:t>
            </a:r>
          </a:p>
        </p:txBody>
      </p:sp>
      <p:sp>
        <p:nvSpPr>
          <p:cNvPr id="393219" name="Rectangle 3"/>
          <p:cNvSpPr>
            <a:spLocks noGrp="1" noChangeArrowheads="1"/>
          </p:cNvSpPr>
          <p:nvPr>
            <p:ph idx="1"/>
          </p:nvPr>
        </p:nvSpPr>
        <p:spPr/>
        <p:txBody>
          <a:bodyPr>
            <a:normAutofit/>
          </a:bodyPr>
          <a:lstStyle/>
          <a:p>
            <a:pPr>
              <a:lnSpc>
                <a:spcPct val="90000"/>
              </a:lnSpc>
            </a:pPr>
            <a:r>
              <a:rPr lang="en-US" dirty="0"/>
              <a:t>Drown the target with the help of traffic </a:t>
            </a:r>
            <a:r>
              <a:rPr lang="en-US" dirty="0" smtClean="0"/>
              <a:t>amplifiers</a:t>
            </a:r>
            <a:endParaRPr lang="en-US" dirty="0"/>
          </a:p>
          <a:p>
            <a:pPr>
              <a:lnSpc>
                <a:spcPct val="90000"/>
              </a:lnSpc>
            </a:pPr>
            <a:r>
              <a:rPr lang="en-US" dirty="0"/>
              <a:t>Typical case: </a:t>
            </a:r>
            <a:r>
              <a:rPr lang="en-US" dirty="0">
                <a:solidFill>
                  <a:schemeClr val="accent2"/>
                </a:solidFill>
              </a:rPr>
              <a:t>ICMP </a:t>
            </a:r>
            <a:r>
              <a:rPr lang="en-US" dirty="0" smtClean="0">
                <a:solidFill>
                  <a:schemeClr val="accent2"/>
                </a:solidFill>
              </a:rPr>
              <a:t>Echo</a:t>
            </a:r>
            <a:r>
              <a:rPr lang="en-US" dirty="0">
                <a:solidFill>
                  <a:schemeClr val="accent2"/>
                </a:solidFill>
              </a:rPr>
              <a:t> </a:t>
            </a:r>
            <a:r>
              <a:rPr lang="en-US" dirty="0">
                <a:solidFill>
                  <a:schemeClr val="accent2"/>
                </a:solidFill>
              </a:rPr>
              <a:t>R</a:t>
            </a:r>
            <a:r>
              <a:rPr lang="en-US" dirty="0" smtClean="0">
                <a:solidFill>
                  <a:schemeClr val="accent2"/>
                </a:solidFill>
              </a:rPr>
              <a:t>equest</a:t>
            </a:r>
            <a:r>
              <a:rPr lang="en-US" dirty="0" smtClean="0"/>
              <a:t> </a:t>
            </a:r>
            <a:r>
              <a:rPr lang="en-US" dirty="0"/>
              <a:t>(ping</a:t>
            </a:r>
            <a:r>
              <a:rPr lang="en-US" dirty="0" smtClean="0"/>
              <a:t>)</a:t>
            </a:r>
            <a:endParaRPr lang="en-US" dirty="0"/>
          </a:p>
          <a:p>
            <a:pPr>
              <a:lnSpc>
                <a:spcPct val="90000"/>
              </a:lnSpc>
            </a:pPr>
            <a:r>
              <a:rPr lang="en-US" dirty="0"/>
              <a:t>The </a:t>
            </a:r>
            <a:r>
              <a:rPr lang="en-US" dirty="0" smtClean="0"/>
              <a:t>attacker sends </a:t>
            </a:r>
            <a:r>
              <a:rPr lang="en-US" dirty="0"/>
              <a:t>a ping packet with the target address as source </a:t>
            </a:r>
            <a:r>
              <a:rPr lang="en-US" dirty="0" smtClean="0"/>
              <a:t>address</a:t>
            </a:r>
            <a:endParaRPr lang="en-US" dirty="0"/>
          </a:p>
          <a:p>
            <a:pPr>
              <a:lnSpc>
                <a:spcPct val="90000"/>
              </a:lnSpc>
            </a:pPr>
            <a:r>
              <a:rPr lang="en-US" dirty="0" smtClean="0"/>
              <a:t>The </a:t>
            </a:r>
            <a:r>
              <a:rPr lang="en-US" dirty="0" smtClean="0"/>
              <a:t>target machine sends </a:t>
            </a:r>
            <a:r>
              <a:rPr lang="en-US" dirty="0"/>
              <a:t>its response to the </a:t>
            </a:r>
            <a:r>
              <a:rPr lang="en-US" dirty="0" smtClean="0"/>
              <a:t>victim</a:t>
            </a:r>
            <a:endParaRPr lang="en-US" dirty="0"/>
          </a:p>
          <a:p>
            <a:pPr>
              <a:lnSpc>
                <a:spcPct val="90000"/>
              </a:lnSpc>
            </a:pPr>
            <a:r>
              <a:rPr lang="en-US" dirty="0"/>
              <a:t>If the </a:t>
            </a:r>
            <a:r>
              <a:rPr lang="en-US" dirty="0" smtClean="0"/>
              <a:t>attacker </a:t>
            </a:r>
            <a:r>
              <a:rPr lang="en-US" dirty="0"/>
              <a:t>sends the packet to a </a:t>
            </a:r>
            <a:r>
              <a:rPr lang="en-US" dirty="0">
                <a:solidFill>
                  <a:schemeClr val="accent2"/>
                </a:solidFill>
              </a:rPr>
              <a:t>broadcast address</a:t>
            </a:r>
            <a:r>
              <a:rPr lang="en-US" dirty="0"/>
              <a:t>, all machines </a:t>
            </a:r>
            <a:r>
              <a:rPr lang="en-US" dirty="0" smtClean="0"/>
              <a:t>in</a:t>
            </a:r>
            <a:r>
              <a:rPr lang="en-US" dirty="0" smtClean="0"/>
              <a:t> </a:t>
            </a:r>
            <a:r>
              <a:rPr lang="en-US" dirty="0"/>
              <a:t>the network will reply to the </a:t>
            </a:r>
            <a:r>
              <a:rPr lang="en-US" dirty="0" smtClean="0"/>
              <a:t>victim</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47</a:t>
            </a:fld>
            <a:endParaRPr lang="en-US"/>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Smurf Example</a:t>
            </a:r>
            <a:endParaRPr lang="en-US" dirty="0"/>
          </a:p>
        </p:txBody>
      </p:sp>
      <p:sp>
        <p:nvSpPr>
          <p:cNvPr id="6" name="Rectangle 5"/>
          <p:cNvSpPr/>
          <p:nvPr/>
        </p:nvSpPr>
        <p:spPr>
          <a:xfrm>
            <a:off x="685800" y="5181600"/>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90800" y="2133600"/>
            <a:ext cx="2819400" cy="22098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9" name="Rectangle 8"/>
          <p:cNvSpPr/>
          <p:nvPr/>
        </p:nvSpPr>
        <p:spPr>
          <a:xfrm>
            <a:off x="6324600" y="19812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10" name="Rectangle 9"/>
          <p:cNvSpPr/>
          <p:nvPr/>
        </p:nvSpPr>
        <p:spPr>
          <a:xfrm>
            <a:off x="685800" y="160020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flipH="1">
            <a:off x="2195327" y="1729589"/>
            <a:ext cx="4051905" cy="645354"/>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 name="connsiteX0" fmla="*/ 0 w 3676954"/>
              <a:gd name="connsiteY0" fmla="*/ 4 h 243653"/>
              <a:gd name="connsiteX1" fmla="*/ 628951 w 3676954"/>
              <a:gd name="connsiteY1" fmla="*/ 241909 h 243653"/>
              <a:gd name="connsiteX2" fmla="*/ 3676952 w 3676954"/>
              <a:gd name="connsiteY2" fmla="*/ 205623 h 243653"/>
              <a:gd name="connsiteX0" fmla="*/ 0 w 3676952"/>
              <a:gd name="connsiteY0" fmla="*/ 4 h 250854"/>
              <a:gd name="connsiteX1" fmla="*/ 628951 w 3676952"/>
              <a:gd name="connsiteY1" fmla="*/ 241909 h 250854"/>
              <a:gd name="connsiteX2" fmla="*/ 3676952 w 3676952"/>
              <a:gd name="connsiteY2" fmla="*/ 205623 h 250854"/>
              <a:gd name="connsiteX0" fmla="*/ 0 w 3676952"/>
              <a:gd name="connsiteY0" fmla="*/ 1 h 799632"/>
              <a:gd name="connsiteX1" fmla="*/ 1802189 w 3676952"/>
              <a:gd name="connsiteY1" fmla="*/ 798287 h 799632"/>
              <a:gd name="connsiteX2" fmla="*/ 3676952 w 3676952"/>
              <a:gd name="connsiteY2" fmla="*/ 205620 h 799632"/>
              <a:gd name="connsiteX0" fmla="*/ 0 w 4051905"/>
              <a:gd name="connsiteY0" fmla="*/ 616896 h 645354"/>
              <a:gd name="connsiteX1" fmla="*/ 2177142 w 4051905"/>
              <a:gd name="connsiteY1" fmla="*/ 592706 h 645354"/>
              <a:gd name="connsiteX2" fmla="*/ 4051905 w 4051905"/>
              <a:gd name="connsiteY2" fmla="*/ 39 h 645354"/>
            </a:gdLst>
            <a:ahLst/>
            <a:cxnLst>
              <a:cxn ang="0">
                <a:pos x="connsiteX0" y="connsiteY0"/>
              </a:cxn>
              <a:cxn ang="0">
                <a:pos x="connsiteX1" y="connsiteY1"/>
              </a:cxn>
              <a:cxn ang="0">
                <a:pos x="connsiteX2" y="connsiteY2"/>
              </a:cxn>
            </a:cxnLst>
            <a:rect l="l" t="t" r="r" b="b"/>
            <a:pathLst>
              <a:path w="4051905" h="645354">
                <a:moveTo>
                  <a:pt x="0" y="616896"/>
                </a:moveTo>
                <a:cubicBezTo>
                  <a:pt x="184451" y="615889"/>
                  <a:pt x="1501825" y="695515"/>
                  <a:pt x="2177142" y="592706"/>
                </a:cubicBezTo>
                <a:cubicBezTo>
                  <a:pt x="2852459" y="489897"/>
                  <a:pt x="3546929" y="-5002"/>
                  <a:pt x="4051905" y="39"/>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H="1">
            <a:off x="2190448" y="2047631"/>
            <a:ext cx="4112380" cy="131838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959428"/>
              <a:gd name="connsiteY0" fmla="*/ 592920 h 592920"/>
              <a:gd name="connsiteX1" fmla="*/ 1608665 w 1959428"/>
              <a:gd name="connsiteY1" fmla="*/ 254 h 592920"/>
              <a:gd name="connsiteX2" fmla="*/ 1959428 w 1959428"/>
              <a:gd name="connsiteY2" fmla="*/ 544539 h 592920"/>
              <a:gd name="connsiteX0" fmla="*/ 0 w 4112380"/>
              <a:gd name="connsiteY0" fmla="*/ 1407661 h 1407661"/>
              <a:gd name="connsiteX1" fmla="*/ 1608665 w 4112380"/>
              <a:gd name="connsiteY1" fmla="*/ 814995 h 1407661"/>
              <a:gd name="connsiteX2" fmla="*/ 4112380 w 4112380"/>
              <a:gd name="connsiteY2" fmla="*/ 89280 h 1407661"/>
              <a:gd name="connsiteX0" fmla="*/ 0 w 4112380"/>
              <a:gd name="connsiteY0" fmla="*/ 1318381 h 1318381"/>
              <a:gd name="connsiteX1" fmla="*/ 1608665 w 4112380"/>
              <a:gd name="connsiteY1" fmla="*/ 725715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Lst>
            <a:ahLst/>
            <a:cxnLst>
              <a:cxn ang="0">
                <a:pos x="connsiteX0" y="connsiteY0"/>
              </a:cxn>
              <a:cxn ang="0">
                <a:pos x="connsiteX1" y="connsiteY1"/>
              </a:cxn>
              <a:cxn ang="0">
                <a:pos x="connsiteX2" y="connsiteY2"/>
              </a:cxn>
            </a:cxnLst>
            <a:rect l="l" t="t" r="r" b="b"/>
            <a:pathLst>
              <a:path w="4112380" h="1318381">
                <a:moveTo>
                  <a:pt x="0" y="1318381"/>
                </a:moveTo>
                <a:cubicBezTo>
                  <a:pt x="220738" y="1268992"/>
                  <a:pt x="1261934" y="643064"/>
                  <a:pt x="2273903" y="616857"/>
                </a:cubicBezTo>
                <a:cubicBezTo>
                  <a:pt x="3285872" y="590650"/>
                  <a:pt x="3692071" y="164293"/>
                  <a:pt x="411238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1371598" y="3880100"/>
            <a:ext cx="4463145" cy="105307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 name="connsiteX0" fmla="*/ 0 w 4729240"/>
              <a:gd name="connsiteY0" fmla="*/ 983484 h 983484"/>
              <a:gd name="connsiteX1" fmla="*/ 3870476 w 4729240"/>
              <a:gd name="connsiteY1" fmla="*/ 3767 h 983484"/>
              <a:gd name="connsiteX2" fmla="*/ 4729240 w 4729240"/>
              <a:gd name="connsiteY2" fmla="*/ 717386 h 983484"/>
              <a:gd name="connsiteX0" fmla="*/ 0 w 4729240"/>
              <a:gd name="connsiteY0" fmla="*/ 971507 h 971507"/>
              <a:gd name="connsiteX1" fmla="*/ 2431143 w 4729240"/>
              <a:gd name="connsiteY1" fmla="*/ 3885 h 971507"/>
              <a:gd name="connsiteX2" fmla="*/ 4729240 w 4729240"/>
              <a:gd name="connsiteY2" fmla="*/ 705409 h 971507"/>
              <a:gd name="connsiteX0" fmla="*/ 0 w 4463145"/>
              <a:gd name="connsiteY0" fmla="*/ 1156257 h 1156257"/>
              <a:gd name="connsiteX1" fmla="*/ 2431143 w 4463145"/>
              <a:gd name="connsiteY1" fmla="*/ 188635 h 1156257"/>
              <a:gd name="connsiteX2" fmla="*/ 4463145 w 4463145"/>
              <a:gd name="connsiteY2" fmla="*/ 237017 h 1156257"/>
              <a:gd name="connsiteX0" fmla="*/ 0 w 4463145"/>
              <a:gd name="connsiteY0" fmla="*/ 1053071 h 1053071"/>
              <a:gd name="connsiteX1" fmla="*/ 2431143 w 4463145"/>
              <a:gd name="connsiteY1" fmla="*/ 85449 h 1053071"/>
              <a:gd name="connsiteX2" fmla="*/ 4463145 w 4463145"/>
              <a:gd name="connsiteY2" fmla="*/ 133831 h 1053071"/>
            </a:gdLst>
            <a:ahLst/>
            <a:cxnLst>
              <a:cxn ang="0">
                <a:pos x="connsiteX0" y="connsiteY0"/>
              </a:cxn>
              <a:cxn ang="0">
                <a:pos x="connsiteX1" y="connsiteY1"/>
              </a:cxn>
              <a:cxn ang="0">
                <a:pos x="connsiteX2" y="connsiteY2"/>
              </a:cxn>
            </a:cxnLst>
            <a:rect l="l" t="t" r="r" b="b"/>
            <a:pathLst>
              <a:path w="4463145" h="1053071">
                <a:moveTo>
                  <a:pt x="0" y="1053071"/>
                </a:moveTo>
                <a:cubicBezTo>
                  <a:pt x="111881" y="725492"/>
                  <a:pt x="1687285" y="238656"/>
                  <a:pt x="2431143" y="85449"/>
                </a:cubicBezTo>
                <a:cubicBezTo>
                  <a:pt x="3175001" y="-67758"/>
                  <a:pt x="4042836" y="7839"/>
                  <a:pt x="4463145" y="133831"/>
                </a:cubicBezTo>
              </a:path>
            </a:pathLst>
          </a:custGeom>
          <a:ln w="57150" cmpd="sng">
            <a:solidFill>
              <a:schemeClr val="tx1">
                <a:lumMod val="75000"/>
                <a:lumOff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flipH="1">
            <a:off x="2154161" y="2372993"/>
            <a:ext cx="4172857" cy="2346476"/>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4281714"/>
              <a:gd name="connsiteY0" fmla="*/ 1850571 h 1872623"/>
              <a:gd name="connsiteX1" fmla="*/ 3519713 w 4281714"/>
              <a:gd name="connsiteY1" fmla="*/ 314477 h 1872623"/>
              <a:gd name="connsiteX2" fmla="*/ 4281714 w 4281714"/>
              <a:gd name="connsiteY2" fmla="*/ 0 h 1872623"/>
              <a:gd name="connsiteX0" fmla="*/ 0 w 4184952"/>
              <a:gd name="connsiteY0" fmla="*/ 2261809 h 2284817"/>
              <a:gd name="connsiteX1" fmla="*/ 3519713 w 4184952"/>
              <a:gd name="connsiteY1" fmla="*/ 725715 h 2284817"/>
              <a:gd name="connsiteX2" fmla="*/ 4184952 w 4184952"/>
              <a:gd name="connsiteY2" fmla="*/ 0 h 2284817"/>
              <a:gd name="connsiteX0" fmla="*/ 0 w 4184952"/>
              <a:gd name="connsiteY0" fmla="*/ 2261809 h 2297286"/>
              <a:gd name="connsiteX1" fmla="*/ 2539999 w 4184952"/>
              <a:gd name="connsiteY1" fmla="*/ 1270001 h 2297286"/>
              <a:gd name="connsiteX2" fmla="*/ 4184952 w 4184952"/>
              <a:gd name="connsiteY2" fmla="*/ 0 h 2297286"/>
              <a:gd name="connsiteX0" fmla="*/ 0 w 4184952"/>
              <a:gd name="connsiteY0" fmla="*/ 2261809 h 2261809"/>
              <a:gd name="connsiteX1" fmla="*/ 2539999 w 4184952"/>
              <a:gd name="connsiteY1" fmla="*/ 1270001 h 2261809"/>
              <a:gd name="connsiteX2" fmla="*/ 4184952 w 4184952"/>
              <a:gd name="connsiteY2" fmla="*/ 0 h 2261809"/>
              <a:gd name="connsiteX0" fmla="*/ 0 w 4172857"/>
              <a:gd name="connsiteY0" fmla="*/ 2346476 h 2346476"/>
              <a:gd name="connsiteX1" fmla="*/ 2527904 w 4172857"/>
              <a:gd name="connsiteY1" fmla="*/ 1270001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Lst>
            <a:ahLst/>
            <a:cxnLst>
              <a:cxn ang="0">
                <a:pos x="connsiteX0" y="connsiteY0"/>
              </a:cxn>
              <a:cxn ang="0">
                <a:pos x="connsiteX1" y="connsiteY1"/>
              </a:cxn>
              <a:cxn ang="0">
                <a:pos x="connsiteX2" y="connsiteY2"/>
              </a:cxn>
            </a:cxnLst>
            <a:rect l="l" t="t" r="r" b="b"/>
            <a:pathLst>
              <a:path w="4172857" h="2346476">
                <a:moveTo>
                  <a:pt x="0" y="2346476"/>
                </a:moveTo>
                <a:cubicBezTo>
                  <a:pt x="535214" y="386039"/>
                  <a:pt x="1578428" y="596699"/>
                  <a:pt x="2334380" y="592668"/>
                </a:cubicBezTo>
                <a:cubicBezTo>
                  <a:pt x="3090332" y="588637"/>
                  <a:pt x="3837214" y="236865"/>
                  <a:pt x="4172857"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4835769"/>
            <a:ext cx="2021407" cy="369332"/>
          </a:xfrm>
          <a:prstGeom prst="rect">
            <a:avLst/>
          </a:prstGeom>
          <a:noFill/>
        </p:spPr>
        <p:txBody>
          <a:bodyPr wrap="none" rtlCol="0">
            <a:spAutoFit/>
          </a:bodyPr>
          <a:lstStyle/>
          <a:p>
            <a:pPr algn="ctr"/>
            <a:r>
              <a:rPr lang="en-US" dirty="0" smtClean="0"/>
              <a:t>Real IP: 1.1.1.1</a:t>
            </a:r>
            <a:endParaRPr lang="en-US" dirty="0"/>
          </a:p>
        </p:txBody>
      </p:sp>
      <p:sp>
        <p:nvSpPr>
          <p:cNvPr id="19" name="TextBox 18"/>
          <p:cNvSpPr txBox="1"/>
          <p:nvPr/>
        </p:nvSpPr>
        <p:spPr>
          <a:xfrm>
            <a:off x="609600" y="2555631"/>
            <a:ext cx="1445904" cy="369332"/>
          </a:xfrm>
          <a:prstGeom prst="rect">
            <a:avLst/>
          </a:prstGeom>
          <a:noFill/>
        </p:spPr>
        <p:txBody>
          <a:bodyPr wrap="none" rtlCol="0">
            <a:spAutoFit/>
          </a:bodyPr>
          <a:lstStyle/>
          <a:p>
            <a:pPr algn="ctr"/>
            <a:r>
              <a:rPr lang="en-US" dirty="0" smtClean="0"/>
              <a:t>IP: 3.3.3.3</a:t>
            </a:r>
            <a:endParaRPr lang="en-US" dirty="0"/>
          </a:p>
        </p:txBody>
      </p:sp>
      <p:sp>
        <p:nvSpPr>
          <p:cNvPr id="21" name="Rectangle 20"/>
          <p:cNvSpPr/>
          <p:nvPr/>
        </p:nvSpPr>
        <p:spPr>
          <a:xfrm>
            <a:off x="2514600" y="4419600"/>
            <a:ext cx="3352800" cy="1143000"/>
          </a:xfrm>
          <a:prstGeom prst="rect">
            <a:avLst/>
          </a:prstGeom>
          <a:solidFill>
            <a:schemeClr val="tx1">
              <a:lumMod val="75000"/>
              <a:lumOff val="25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Request</a:t>
            </a:r>
            <a:br>
              <a:rPr lang="en-US" dirty="0" smtClean="0">
                <a:solidFill>
                  <a:schemeClr val="bg1"/>
                </a:solidFill>
              </a:rPr>
            </a:br>
            <a:r>
              <a:rPr lang="en-US" dirty="0" smtClean="0">
                <a:solidFill>
                  <a:schemeClr val="bg1"/>
                </a:solidFill>
              </a:rPr>
              <a:t>Source </a:t>
            </a:r>
            <a:r>
              <a:rPr lang="en-US" dirty="0">
                <a:solidFill>
                  <a:schemeClr val="bg1"/>
                </a:solidFill>
              </a:rPr>
              <a:t>(spoofed): 3.3.3.3</a:t>
            </a:r>
            <a:br>
              <a:rPr lang="en-US" dirty="0">
                <a:solidFill>
                  <a:schemeClr val="bg1"/>
                </a:solidFill>
              </a:rPr>
            </a:br>
            <a:r>
              <a:rPr lang="en-US" dirty="0" smtClean="0">
                <a:solidFill>
                  <a:schemeClr val="bg1"/>
                </a:solidFill>
              </a:rPr>
              <a:t>Destination (broadcast): 2.2.2.255</a:t>
            </a:r>
            <a:endParaRPr lang="en-US" dirty="0">
              <a:solidFill>
                <a:schemeClr val="bg1"/>
              </a:solidFill>
            </a:endParaRPr>
          </a:p>
        </p:txBody>
      </p:sp>
      <p:sp>
        <p:nvSpPr>
          <p:cNvPr id="20" name="Rectangle 19"/>
          <p:cNvSpPr/>
          <p:nvPr/>
        </p:nvSpPr>
        <p:spPr>
          <a:xfrm>
            <a:off x="6324600" y="33909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2" name="Rectangle 21"/>
          <p:cNvSpPr/>
          <p:nvPr/>
        </p:nvSpPr>
        <p:spPr>
          <a:xfrm>
            <a:off x="6324600" y="48006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3" name="Rectangle 22"/>
          <p:cNvSpPr/>
          <p:nvPr/>
        </p:nvSpPr>
        <p:spPr>
          <a:xfrm>
            <a:off x="3429000" y="1371600"/>
            <a:ext cx="1905000" cy="6858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Replies</a:t>
            </a:r>
            <a:endParaRPr lang="en-US" dirty="0">
              <a:solidFill>
                <a:schemeClr val="bg1"/>
              </a:solidFill>
            </a:endParaRPr>
          </a:p>
        </p:txBody>
      </p:sp>
      <p:sp>
        <p:nvSpPr>
          <p:cNvPr id="11" name="Date Placeholder 10"/>
          <p:cNvSpPr>
            <a:spLocks noGrp="1"/>
          </p:cNvSpPr>
          <p:nvPr>
            <p:ph type="dt" sz="half" idx="10"/>
          </p:nvPr>
        </p:nvSpPr>
        <p:spPr/>
        <p:txBody>
          <a:bodyPr/>
          <a:lstStyle/>
          <a:p>
            <a:r>
              <a:rPr lang="en-US" smtClean="0"/>
              <a:t>4 Feb 2014</a:t>
            </a:r>
            <a:endParaRPr lang="en-US"/>
          </a:p>
        </p:txBody>
      </p:sp>
      <p:sp>
        <p:nvSpPr>
          <p:cNvPr id="13" name="Footer Placeholder 12"/>
          <p:cNvSpPr>
            <a:spLocks noGrp="1"/>
          </p:cNvSpPr>
          <p:nvPr>
            <p:ph type="ftr" sz="quarter" idx="11"/>
          </p:nvPr>
        </p:nvSpPr>
        <p:spPr/>
        <p:txBody>
          <a:bodyPr/>
          <a:lstStyle/>
          <a:p>
            <a:r>
              <a:rPr lang="en-US" smtClean="0"/>
              <a:t>Marco Canini, © 2014</a:t>
            </a:r>
            <a:endParaRPr lang="en-US"/>
          </a:p>
        </p:txBody>
      </p:sp>
      <p:sp>
        <p:nvSpPr>
          <p:cNvPr id="24" name="Slide Number Placeholder 23"/>
          <p:cNvSpPr>
            <a:spLocks noGrp="1"/>
          </p:cNvSpPr>
          <p:nvPr>
            <p:ph type="sldNum" sz="quarter" idx="12"/>
          </p:nvPr>
        </p:nvSpPr>
        <p:spPr/>
        <p:txBody>
          <a:bodyPr/>
          <a:lstStyle/>
          <a:p>
            <a:fld id="{E1AEAC84-D1C9-0441-9C6D-2A786F1B0818}" type="slidenum">
              <a:rPr lang="en-US" smtClean="0"/>
              <a:pPr/>
              <a:t>48</a:t>
            </a:fld>
            <a:endParaRPr lang="en-US"/>
          </a:p>
        </p:txBody>
      </p:sp>
    </p:spTree>
    <p:extLst>
      <p:ext uri="{BB962C8B-B14F-4D97-AF65-F5344CB8AC3E}">
        <p14:creationId xmlns:p14="http://schemas.microsoft.com/office/powerpoint/2010/main" val="1894931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dirty="0" smtClean="0"/>
              <a:t>Protections Against Smurf Attack</a:t>
            </a:r>
            <a:endParaRPr lang="en-US" dirty="0"/>
          </a:p>
        </p:txBody>
      </p:sp>
      <p:sp>
        <p:nvSpPr>
          <p:cNvPr id="397315" name="Rectangle 3"/>
          <p:cNvSpPr>
            <a:spLocks noGrp="1" noChangeArrowheads="1"/>
          </p:cNvSpPr>
          <p:nvPr>
            <p:ph idx="1"/>
          </p:nvPr>
        </p:nvSpPr>
        <p:spPr/>
        <p:txBody>
          <a:bodyPr anchor="ctr">
            <a:normAutofit/>
          </a:bodyPr>
          <a:lstStyle/>
          <a:p>
            <a:r>
              <a:rPr lang="en-US" dirty="0" smtClean="0"/>
              <a:t>Configure </a:t>
            </a:r>
            <a:r>
              <a:rPr lang="en-US" dirty="0"/>
              <a:t>individual hosts and routers </a:t>
            </a:r>
            <a:r>
              <a:rPr lang="en-US" dirty="0">
                <a:solidFill>
                  <a:schemeClr val="accent2"/>
                </a:solidFill>
              </a:rPr>
              <a:t>not </a:t>
            </a:r>
            <a:r>
              <a:rPr lang="en-US" dirty="0" smtClean="0"/>
              <a:t>to </a:t>
            </a:r>
            <a:r>
              <a:rPr lang="en-US" dirty="0" smtClean="0">
                <a:solidFill>
                  <a:schemeClr val="accent2"/>
                </a:solidFill>
              </a:rPr>
              <a:t>respond</a:t>
            </a:r>
            <a:r>
              <a:rPr lang="en-US" dirty="0" smtClean="0"/>
              <a:t> </a:t>
            </a:r>
            <a:r>
              <a:rPr lang="en-US" dirty="0"/>
              <a:t>to ping requests to broadcast </a:t>
            </a:r>
            <a:r>
              <a:rPr lang="en-US" dirty="0" smtClean="0"/>
              <a:t>addresses</a:t>
            </a:r>
            <a:endParaRPr lang="en-US" dirty="0"/>
          </a:p>
          <a:p>
            <a:r>
              <a:rPr lang="en-US" dirty="0"/>
              <a:t>Configure routers </a:t>
            </a:r>
            <a:r>
              <a:rPr lang="en-US" dirty="0">
                <a:solidFill>
                  <a:schemeClr val="accent2"/>
                </a:solidFill>
              </a:rPr>
              <a:t>not to forward</a:t>
            </a:r>
            <a:r>
              <a:rPr lang="en-US" dirty="0" smtClean="0"/>
              <a:t> </a:t>
            </a:r>
            <a:r>
              <a:rPr lang="en-US" dirty="0"/>
              <a:t>packets directed to broadcast </a:t>
            </a:r>
            <a:r>
              <a:rPr lang="en-US" dirty="0" smtClean="0"/>
              <a:t>addresses</a:t>
            </a:r>
            <a:endParaRPr lang="en-US" dirty="0"/>
          </a:p>
          <a:p>
            <a:r>
              <a:rPr lang="en-US" dirty="0" smtClean="0">
                <a:solidFill>
                  <a:schemeClr val="accent2"/>
                </a:solidFill>
              </a:rPr>
              <a:t>Traffic amplification </a:t>
            </a:r>
            <a:r>
              <a:rPr lang="en-US" dirty="0" smtClean="0"/>
              <a:t>is more effective </a:t>
            </a:r>
            <a:r>
              <a:rPr lang="en-US" dirty="0" smtClean="0"/>
              <a:t>when application replies </a:t>
            </a:r>
            <a:r>
              <a:rPr lang="en-US" dirty="0"/>
              <a:t>are much </a:t>
            </a:r>
            <a:r>
              <a:rPr lang="en-US" dirty="0" smtClean="0"/>
              <a:t>larger </a:t>
            </a:r>
            <a:r>
              <a:rPr lang="en-US" dirty="0"/>
              <a:t>than </a:t>
            </a:r>
            <a:r>
              <a:rPr lang="en-US" dirty="0" smtClean="0"/>
              <a:t>requests</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49</a:t>
            </a:fld>
            <a:endParaRPr lang="en-US"/>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Layering</a:t>
            </a:r>
            <a:endParaRPr lang="en-US" dirty="0"/>
          </a:p>
        </p:txBody>
      </p:sp>
      <p:sp>
        <p:nvSpPr>
          <p:cNvPr id="3" name="Content Placeholder 2"/>
          <p:cNvSpPr>
            <a:spLocks noGrp="1"/>
          </p:cNvSpPr>
          <p:nvPr>
            <p:ph idx="1"/>
          </p:nvPr>
        </p:nvSpPr>
        <p:spPr>
          <a:xfrm>
            <a:off x="201707" y="1600200"/>
            <a:ext cx="3836894" cy="4823385"/>
          </a:xfrm>
        </p:spPr>
        <p:txBody>
          <a:bodyPr/>
          <a:lstStyle/>
          <a:p>
            <a:pPr marL="0" indent="0">
              <a:buNone/>
            </a:pPr>
            <a:r>
              <a:rPr lang="en-US" dirty="0" smtClean="0"/>
              <a:t>A result of abstraction in network design</a:t>
            </a:r>
          </a:p>
          <a:p>
            <a:r>
              <a:rPr lang="en-US" dirty="0" smtClean="0"/>
              <a:t>Higher level services are implemented by using services at lower levels</a:t>
            </a:r>
          </a:p>
          <a:p>
            <a:r>
              <a:rPr lang="en-US" dirty="0" smtClean="0"/>
              <a:t>Advantages</a:t>
            </a:r>
          </a:p>
          <a:p>
            <a:pPr lvl="1"/>
            <a:r>
              <a:rPr lang="en-US" dirty="0" smtClean="0"/>
              <a:t>Decompose problems</a:t>
            </a:r>
          </a:p>
          <a:p>
            <a:pPr lvl="1"/>
            <a:r>
              <a:rPr lang="en-US" dirty="0" smtClean="0"/>
              <a:t>Modular changes</a:t>
            </a:r>
            <a:endParaRPr lang="en-US" dirty="0"/>
          </a:p>
        </p:txBody>
      </p:sp>
      <p:graphicFrame>
        <p:nvGraphicFramePr>
          <p:cNvPr id="7" name="Group 133"/>
          <p:cNvGraphicFramePr>
            <a:graphicFrameLocks/>
          </p:cNvGraphicFramePr>
          <p:nvPr>
            <p:extLst>
              <p:ext uri="{D42A27DB-BD31-4B8C-83A1-F6EECF244321}">
                <p14:modId xmlns:p14="http://schemas.microsoft.com/office/powerpoint/2010/main" val="3929410287"/>
              </p:ext>
            </p:extLst>
          </p:nvPr>
        </p:nvGraphicFramePr>
        <p:xfrm>
          <a:off x="4038600" y="1676400"/>
          <a:ext cx="4800600" cy="4388804"/>
        </p:xfrm>
        <a:graphic>
          <a:graphicData uri="http://schemas.openxmlformats.org/drawingml/2006/table">
            <a:tbl>
              <a:tblPr>
                <a:tableStyleId>{37CE84F3-28C3-443E-9E96-99CF82512B78}</a:tableStyleId>
              </a:tblPr>
              <a:tblGrid>
                <a:gridCol w="2576884"/>
                <a:gridCol w="2223716"/>
              </a:tblGrid>
              <a:tr h="1619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TCP/IP 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OSI </a:t>
                      </a:r>
                      <a:r>
                        <a:rPr kumimoji="0" lang="en-US" sz="1800" u="none" strike="noStrike" cap="none" normalizeH="0" baseline="0" dirty="0">
                          <a:ln>
                            <a:noFill/>
                          </a:ln>
                          <a:effectLst/>
                          <a:latin typeface="Tahoma"/>
                          <a:cs typeface="Tahoma"/>
                        </a:rPr>
                        <a:t>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rowSpan="3">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Application</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SMTP, HTTP, Telnet)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Application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Presentation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Session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47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TCP, UDP)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6313">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Internet</a:t>
                      </a:r>
                      <a:endParaRPr kumimoji="0" lang="en-US" sz="1800" u="none" strike="noStrike" cap="none" normalizeH="0" baseline="0" dirty="0">
                        <a:ln>
                          <a:noFill/>
                        </a:ln>
                        <a:effectLst/>
                        <a:latin typeface="Tahoma"/>
                        <a:cs typeface="Tahoma"/>
                      </a:endParaRP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IP, ARP, ICMP)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Network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rowSpan="2">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Link</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Ethernet, PPP, X25)</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Data Link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Physical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8" name="Date Placeholder 7"/>
          <p:cNvSpPr>
            <a:spLocks noGrp="1"/>
          </p:cNvSpPr>
          <p:nvPr>
            <p:ph type="dt" sz="half" idx="10"/>
          </p:nvPr>
        </p:nvSpPr>
        <p:spPr/>
        <p:txBody>
          <a:bodyPr/>
          <a:lstStyle/>
          <a:p>
            <a:r>
              <a:rPr lang="en-US" smtClean="0"/>
              <a:t>4 Feb 2014</a:t>
            </a:r>
            <a:endParaRPr lang="en-US"/>
          </a:p>
        </p:txBody>
      </p:sp>
      <p:sp>
        <p:nvSpPr>
          <p:cNvPr id="9" name="Footer Placeholder 8"/>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5</a:t>
            </a:fld>
            <a:endParaRPr lang="en-US"/>
          </a:p>
        </p:txBody>
      </p:sp>
    </p:spTree>
    <p:extLst>
      <p:ext uri="{BB962C8B-B14F-4D97-AF65-F5344CB8AC3E}">
        <p14:creationId xmlns:p14="http://schemas.microsoft.com/office/powerpoint/2010/main" val="38156105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noChangeArrowheads="1"/>
          </p:cNvSpPr>
          <p:nvPr>
            <p:ph type="title"/>
          </p:nvPr>
        </p:nvSpPr>
        <p:spPr/>
        <p:txBody>
          <a:bodyPr/>
          <a:lstStyle/>
          <a:p>
            <a:r>
              <a:rPr lang="en-US" dirty="0" err="1"/>
              <a:t>DDoS</a:t>
            </a:r>
            <a:r>
              <a:rPr lang="en-US" dirty="0"/>
              <a:t>: Distributed Denial of Service</a:t>
            </a:r>
          </a:p>
        </p:txBody>
      </p:sp>
      <p:sp>
        <p:nvSpPr>
          <p:cNvPr id="399363" name="Rectangle 3"/>
          <p:cNvSpPr>
            <a:spLocks noGrp="1" noChangeArrowheads="1"/>
          </p:cNvSpPr>
          <p:nvPr>
            <p:ph idx="1"/>
          </p:nvPr>
        </p:nvSpPr>
        <p:spPr/>
        <p:txBody>
          <a:bodyPr>
            <a:normAutofit/>
          </a:bodyPr>
          <a:lstStyle/>
          <a:p>
            <a:r>
              <a:rPr lang="en-US" dirty="0" smtClean="0"/>
              <a:t>To </a:t>
            </a:r>
            <a:r>
              <a:rPr lang="en-US" dirty="0"/>
              <a:t>increase the efficiency of Denial of Service, </a:t>
            </a:r>
            <a:r>
              <a:rPr lang="en-US" dirty="0" smtClean="0"/>
              <a:t>attackers </a:t>
            </a:r>
            <a:r>
              <a:rPr lang="en-US" dirty="0" smtClean="0">
                <a:solidFill>
                  <a:schemeClr val="accent2"/>
                </a:solidFill>
              </a:rPr>
              <a:t>hack </a:t>
            </a:r>
            <a:r>
              <a:rPr lang="en-US" dirty="0">
                <a:solidFill>
                  <a:schemeClr val="accent2"/>
                </a:solidFill>
              </a:rPr>
              <a:t>into several machines</a:t>
            </a:r>
            <a:r>
              <a:rPr lang="en-US" dirty="0"/>
              <a:t> and install </a:t>
            </a:r>
            <a:r>
              <a:rPr lang="en-US" dirty="0">
                <a:solidFill>
                  <a:schemeClr val="tx2"/>
                </a:solidFill>
              </a:rPr>
              <a:t>agents</a:t>
            </a:r>
            <a:r>
              <a:rPr lang="en-US" dirty="0"/>
              <a:t> on </a:t>
            </a:r>
            <a:r>
              <a:rPr lang="en-US" dirty="0" smtClean="0"/>
              <a:t>them to form a botnet</a:t>
            </a:r>
            <a:endParaRPr lang="en-US" dirty="0"/>
          </a:p>
          <a:p>
            <a:r>
              <a:rPr lang="en-US" dirty="0"/>
              <a:t>Several </a:t>
            </a:r>
            <a:r>
              <a:rPr lang="en-US" dirty="0">
                <a:solidFill>
                  <a:schemeClr val="accent2"/>
                </a:solidFill>
              </a:rPr>
              <a:t>master machines</a:t>
            </a:r>
            <a:r>
              <a:rPr lang="en-US" dirty="0"/>
              <a:t> control the </a:t>
            </a:r>
            <a:r>
              <a:rPr lang="en-US" dirty="0" smtClean="0">
                <a:solidFill>
                  <a:schemeClr val="tx2"/>
                </a:solidFill>
              </a:rPr>
              <a:t>botnet</a:t>
            </a:r>
            <a:endParaRPr lang="en-US" dirty="0"/>
          </a:p>
          <a:p>
            <a:r>
              <a:rPr lang="en-US" dirty="0"/>
              <a:t>The </a:t>
            </a:r>
            <a:r>
              <a:rPr lang="en-US" dirty="0" smtClean="0"/>
              <a:t>attacker </a:t>
            </a:r>
            <a:r>
              <a:rPr lang="en-US" dirty="0" smtClean="0">
                <a:solidFill>
                  <a:schemeClr val="accent2"/>
                </a:solidFill>
              </a:rPr>
              <a:t>sends </a:t>
            </a:r>
            <a:r>
              <a:rPr lang="en-US" dirty="0">
                <a:solidFill>
                  <a:schemeClr val="accent2"/>
                </a:solidFill>
              </a:rPr>
              <a:t>commands to the masters</a:t>
            </a:r>
            <a:r>
              <a:rPr lang="en-US" dirty="0"/>
              <a:t> which in turn execute the attack </a:t>
            </a:r>
            <a:r>
              <a:rPr lang="en-US" dirty="0" smtClean="0"/>
              <a:t>through the agents</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50</a:t>
            </a:fld>
            <a:endParaRPr lang="en-US"/>
          </a:p>
        </p:txBody>
      </p:sp>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p:cNvSpPr>
            <a:spLocks noGrp="1" noChangeArrowheads="1"/>
          </p:cNvSpPr>
          <p:nvPr>
            <p:ph type="title"/>
          </p:nvPr>
        </p:nvSpPr>
        <p:spPr/>
        <p:txBody>
          <a:bodyPr/>
          <a:lstStyle/>
          <a:p>
            <a:r>
              <a:rPr lang="en-US"/>
              <a:t>DDoS: Architecture</a:t>
            </a:r>
          </a:p>
        </p:txBody>
      </p:sp>
      <p:pic>
        <p:nvPicPr>
          <p:cNvPr id="2" name="Picture 1"/>
          <p:cNvPicPr>
            <a:picLocks noChangeAspect="1"/>
          </p:cNvPicPr>
          <p:nvPr/>
        </p:nvPicPr>
        <p:blipFill>
          <a:blip r:embed="rId3"/>
          <a:stretch>
            <a:fillRect/>
          </a:stretch>
        </p:blipFill>
        <p:spPr>
          <a:xfrm>
            <a:off x="2936452" y="381000"/>
            <a:ext cx="4580692" cy="6477000"/>
          </a:xfrm>
          <a:prstGeom prst="rect">
            <a:avLst/>
          </a:prstGeom>
        </p:spPr>
      </p:pic>
      <p:sp>
        <p:nvSpPr>
          <p:cNvPr id="9" name="TextBox 8"/>
          <p:cNvSpPr txBox="1"/>
          <p:nvPr/>
        </p:nvSpPr>
        <p:spPr>
          <a:xfrm>
            <a:off x="1371600" y="5943600"/>
            <a:ext cx="1587920" cy="276999"/>
          </a:xfrm>
          <a:prstGeom prst="rect">
            <a:avLst/>
          </a:prstGeom>
          <a:noFill/>
        </p:spPr>
        <p:txBody>
          <a:bodyPr wrap="none" rtlCol="0">
            <a:spAutoFit/>
          </a:bodyPr>
          <a:lstStyle/>
          <a:p>
            <a:r>
              <a:rPr lang="en-US" sz="1200" dirty="0" smtClean="0">
                <a:solidFill>
                  <a:schemeClr val="tx1">
                    <a:lumMod val="65000"/>
                    <a:lumOff val="35000"/>
                  </a:schemeClr>
                </a:solidFill>
              </a:rPr>
              <a:t>Source: </a:t>
            </a:r>
            <a:r>
              <a:rPr lang="en-US" sz="1200" dirty="0" smtClean="0">
                <a:solidFill>
                  <a:schemeClr val="tx1">
                    <a:lumMod val="65000"/>
                    <a:lumOff val="35000"/>
                  </a:schemeClr>
                </a:solidFill>
              </a:rPr>
              <a:t>Wikipedia</a:t>
            </a:r>
            <a:endParaRPr lang="en-US" sz="1200"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r>
              <a:rPr lang="en-US" smtClean="0"/>
              <a:t>4 Feb 2014</a:t>
            </a:r>
            <a:endParaRPr lang="en-US"/>
          </a:p>
        </p:txBody>
      </p:sp>
      <p:sp>
        <p:nvSpPr>
          <p:cNvPr id="4" name="Footer Placeholder 3"/>
          <p:cNvSpPr>
            <a:spLocks noGrp="1"/>
          </p:cNvSpPr>
          <p:nvPr>
            <p:ph type="ftr" sz="quarter" idx="11"/>
          </p:nvPr>
        </p:nvSpPr>
        <p:spPr/>
        <p:txBody>
          <a:bodyPr/>
          <a:lstStyle/>
          <a:p>
            <a:r>
              <a:rPr lang="en-US" smtClean="0"/>
              <a:t>Marco Canini, © 2014</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51</a:t>
            </a:fld>
            <a:endParaRPr lang="en-US"/>
          </a:p>
        </p:txBody>
      </p:sp>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lstStyle/>
          <a:p>
            <a:r>
              <a:rPr lang="en-US"/>
              <a:t>DDoS: Characteristics</a:t>
            </a:r>
          </a:p>
        </p:txBody>
      </p:sp>
      <p:sp>
        <p:nvSpPr>
          <p:cNvPr id="403459" name="Rectangle 3"/>
          <p:cNvSpPr>
            <a:spLocks noGrp="1" noChangeArrowheads="1"/>
          </p:cNvSpPr>
          <p:nvPr>
            <p:ph idx="1"/>
          </p:nvPr>
        </p:nvSpPr>
        <p:spPr/>
        <p:txBody>
          <a:bodyPr/>
          <a:lstStyle/>
          <a:p>
            <a:r>
              <a:rPr lang="en-US" dirty="0"/>
              <a:t>The power (</a:t>
            </a:r>
            <a:r>
              <a:rPr lang="en-US" dirty="0">
                <a:solidFill>
                  <a:schemeClr val="accent2"/>
                </a:solidFill>
              </a:rPr>
              <a:t>bandwidth</a:t>
            </a:r>
            <a:r>
              <a:rPr lang="en-US" dirty="0"/>
              <a:t>) of the attack is multiplied by the </a:t>
            </a:r>
            <a:r>
              <a:rPr lang="en-US" dirty="0" smtClean="0"/>
              <a:t>agents</a:t>
            </a:r>
            <a:endParaRPr lang="en-US" dirty="0"/>
          </a:p>
          <a:p>
            <a:r>
              <a:rPr lang="en-US" dirty="0"/>
              <a:t>It is more difficult to trace the </a:t>
            </a:r>
            <a:r>
              <a:rPr lang="en-US" dirty="0" smtClean="0"/>
              <a:t>attackers</a:t>
            </a:r>
          </a:p>
          <a:p>
            <a:pPr lvl="1"/>
            <a:r>
              <a:rPr lang="en-US" dirty="0" smtClean="0">
                <a:solidFill>
                  <a:schemeClr val="accent2"/>
                </a:solidFill>
              </a:rPr>
              <a:t>2 </a:t>
            </a:r>
            <a:r>
              <a:rPr lang="en-US" dirty="0">
                <a:solidFill>
                  <a:schemeClr val="accent2"/>
                </a:solidFill>
              </a:rPr>
              <a:t>intermediate </a:t>
            </a:r>
            <a:r>
              <a:rPr lang="en-US" dirty="0" smtClean="0">
                <a:solidFill>
                  <a:schemeClr val="accent2"/>
                </a:solidFill>
              </a:rPr>
              <a:t>layers</a:t>
            </a:r>
            <a:endParaRPr lang="en-US" dirty="0"/>
          </a:p>
          <a:p>
            <a:pPr lvl="1"/>
            <a:r>
              <a:rPr lang="en-US" dirty="0" smtClean="0"/>
              <a:t>Encrypted control traffic (even peer-to-peer)</a:t>
            </a:r>
            <a:endParaRPr lang="en-US" dirty="0"/>
          </a:p>
          <a:p>
            <a:r>
              <a:rPr lang="en-US" dirty="0"/>
              <a:t>Since attack comes from </a:t>
            </a:r>
            <a:r>
              <a:rPr lang="en-US" dirty="0">
                <a:solidFill>
                  <a:schemeClr val="accent2"/>
                </a:solidFill>
              </a:rPr>
              <a:t>several sources</a:t>
            </a:r>
            <a:r>
              <a:rPr lang="en-US" dirty="0"/>
              <a:t>, it is much more difficult to filter </a:t>
            </a:r>
            <a:r>
              <a:rPr lang="en-US" dirty="0" smtClean="0"/>
              <a:t>it</a:t>
            </a:r>
            <a:endParaRPr lang="en-US" dirty="0"/>
          </a:p>
        </p:txBody>
      </p:sp>
      <p:sp>
        <p:nvSpPr>
          <p:cNvPr id="2" name="Date Placeholder 1"/>
          <p:cNvSpPr>
            <a:spLocks noGrp="1"/>
          </p:cNvSpPr>
          <p:nvPr>
            <p:ph type="dt" sz="half" idx="10"/>
          </p:nvPr>
        </p:nvSpPr>
        <p:spPr/>
        <p:txBody>
          <a:bodyPr/>
          <a:lstStyle/>
          <a:p>
            <a:r>
              <a:rPr lang="en-US" smtClean="0"/>
              <a:t>4 Feb 2014</a:t>
            </a:r>
            <a:endParaRPr lang="en-US"/>
          </a:p>
        </p:txBody>
      </p:sp>
      <p:sp>
        <p:nvSpPr>
          <p:cNvPr id="3" name="Footer Placeholder 2"/>
          <p:cNvSpPr>
            <a:spLocks noGrp="1"/>
          </p:cNvSpPr>
          <p:nvPr>
            <p:ph type="ftr" sz="quarter" idx="11"/>
          </p:nvPr>
        </p:nvSpPr>
        <p:spPr/>
        <p:txBody>
          <a:bodyPr/>
          <a:lstStyle/>
          <a:p>
            <a:r>
              <a:rPr lang="en-US" smtClean="0"/>
              <a:t>Marco Canini, © 2014</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52</a:t>
            </a:fld>
            <a:endParaRPr lang="en-US"/>
          </a:p>
        </p:txBody>
      </p:sp>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DDoS</a:t>
            </a:r>
            <a:r>
              <a:rPr lang="en-US" dirty="0" smtClean="0"/>
              <a:t> Recent Examples</a:t>
            </a:r>
            <a:endParaRPr lang="en-US" dirty="0"/>
          </a:p>
        </p:txBody>
      </p:sp>
      <p:sp>
        <p:nvSpPr>
          <p:cNvPr id="3" name="Content Placeholder 2"/>
          <p:cNvSpPr>
            <a:spLocks noGrp="1"/>
          </p:cNvSpPr>
          <p:nvPr>
            <p:ph idx="1"/>
          </p:nvPr>
        </p:nvSpPr>
        <p:spPr/>
        <p:txBody>
          <a:bodyPr>
            <a:normAutofit lnSpcReduction="10000"/>
          </a:bodyPr>
          <a:lstStyle/>
          <a:p>
            <a:r>
              <a:rPr lang="en-US" dirty="0" smtClean="0"/>
              <a:t>Mar 2013 – </a:t>
            </a:r>
            <a:r>
              <a:rPr lang="en-US" dirty="0" err="1" smtClean="0"/>
              <a:t>DDoS</a:t>
            </a:r>
            <a:r>
              <a:rPr lang="en-US" dirty="0" smtClean="0"/>
              <a:t> attack </a:t>
            </a:r>
            <a:r>
              <a:rPr lang="en-US" dirty="0"/>
              <a:t>against </a:t>
            </a:r>
            <a:r>
              <a:rPr lang="en-US" dirty="0" err="1" smtClean="0"/>
              <a:t>Spamhaus</a:t>
            </a:r>
            <a:endParaRPr lang="en-US" dirty="0" smtClean="0"/>
          </a:p>
          <a:p>
            <a:pPr lvl="1"/>
            <a:r>
              <a:rPr lang="en-US" dirty="0" smtClean="0"/>
              <a:t>reportedly </a:t>
            </a:r>
            <a:r>
              <a:rPr lang="en-US" dirty="0"/>
              <a:t>the largest in </a:t>
            </a:r>
            <a:r>
              <a:rPr lang="en-US" dirty="0" smtClean="0"/>
              <a:t>history, peaked at 300 </a:t>
            </a:r>
            <a:r>
              <a:rPr lang="en-US" dirty="0" err="1" smtClean="0"/>
              <a:t>Gbps</a:t>
            </a:r>
            <a:r>
              <a:rPr lang="en-US" dirty="0" smtClean="0"/>
              <a:t> [</a:t>
            </a:r>
            <a:r>
              <a:rPr lang="en-US" dirty="0" err="1" smtClean="0"/>
              <a:t>CloudFlare</a:t>
            </a:r>
            <a:r>
              <a:rPr lang="en-US" dirty="0" smtClean="0"/>
              <a:t>]</a:t>
            </a:r>
          </a:p>
          <a:p>
            <a:r>
              <a:rPr lang="en-US" dirty="0" smtClean="0"/>
              <a:t>Oct 2012 – HSBC experienced a downtime of many of its website worldwide</a:t>
            </a:r>
          </a:p>
          <a:p>
            <a:r>
              <a:rPr lang="en-US" dirty="0" smtClean="0"/>
              <a:t>Aug 2012 – </a:t>
            </a:r>
            <a:r>
              <a:rPr lang="en-US" dirty="0" err="1" smtClean="0"/>
              <a:t>WikiLeaks</a:t>
            </a:r>
            <a:r>
              <a:rPr lang="en-US" dirty="0" smtClean="0"/>
              <a:t> was hit by a </a:t>
            </a:r>
            <a:r>
              <a:rPr lang="en-US" dirty="0" err="1" smtClean="0"/>
              <a:t>DDoS</a:t>
            </a:r>
            <a:r>
              <a:rPr lang="en-US" dirty="0" smtClean="0"/>
              <a:t> attack</a:t>
            </a:r>
          </a:p>
          <a:p>
            <a:r>
              <a:rPr lang="en-US" dirty="0" smtClean="0"/>
              <a:t>Jun 2012 – CIA website fallen foul of a </a:t>
            </a:r>
            <a:r>
              <a:rPr lang="en-US" dirty="0" err="1" smtClean="0"/>
              <a:t>DDoS</a:t>
            </a:r>
            <a:r>
              <a:rPr lang="en-US" dirty="0" smtClean="0"/>
              <a:t> attack</a:t>
            </a:r>
          </a:p>
          <a:p>
            <a:r>
              <a:rPr lang="en-US" dirty="0" smtClean="0"/>
              <a:t>Mar 2011 – </a:t>
            </a:r>
            <a:r>
              <a:rPr lang="en-US" dirty="0" err="1" smtClean="0"/>
              <a:t>WordPress.com</a:t>
            </a:r>
            <a:r>
              <a:rPr lang="en-US" dirty="0" smtClean="0"/>
              <a:t> suffered an extremely large </a:t>
            </a:r>
            <a:r>
              <a:rPr lang="en-US" dirty="0" err="1" smtClean="0"/>
              <a:t>DDoS</a:t>
            </a:r>
            <a:r>
              <a:rPr lang="en-US" dirty="0" smtClean="0"/>
              <a:t> attack</a:t>
            </a:r>
          </a:p>
          <a:p>
            <a:pPr lvl="1"/>
            <a:r>
              <a:rPr lang="en-US" dirty="0" smtClean="0"/>
              <a:t>Nowadays thousands of hacked </a:t>
            </a:r>
            <a:r>
              <a:rPr lang="en-US" dirty="0" err="1" smtClean="0"/>
              <a:t>WordPress</a:t>
            </a:r>
            <a:r>
              <a:rPr lang="en-US" dirty="0" smtClean="0"/>
              <a:t> websites are used to carry out </a:t>
            </a:r>
            <a:r>
              <a:rPr lang="en-US" dirty="0" err="1" smtClean="0"/>
              <a:t>DDoS</a:t>
            </a:r>
            <a:r>
              <a:rPr lang="en-US" dirty="0" smtClean="0"/>
              <a:t> </a:t>
            </a:r>
            <a:r>
              <a:rPr lang="en-US" dirty="0" err="1" smtClean="0"/>
              <a:t>attackes</a:t>
            </a:r>
            <a:endParaRPr lang="en-US" dirty="0"/>
          </a:p>
        </p:txBody>
      </p:sp>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53</a:t>
            </a:fld>
            <a:endParaRPr lang="en-US"/>
          </a:p>
        </p:txBody>
      </p:sp>
    </p:spTree>
    <p:extLst>
      <p:ext uri="{BB962C8B-B14F-4D97-AF65-F5344CB8AC3E}">
        <p14:creationId xmlns:p14="http://schemas.microsoft.com/office/powerpoint/2010/main" val="4265985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pic>
        <p:nvPicPr>
          <p:cNvPr id="7" name="Picture 2" descr="C:\Users\Andreas Haeberlen\AppData\Local\Microsoft\Windows\Temporary Internet Files\Content.IE5\7HA4Z6A0\MC900434411[1].wmf"/>
          <p:cNvPicPr>
            <a:picLocks noChangeAspect="1" noChangeArrowheads="1"/>
          </p:cNvPicPr>
          <p:nvPr/>
        </p:nvPicPr>
        <p:blipFill>
          <a:blip r:embed="rId2" cstate="print"/>
          <a:srcRect/>
          <a:stretch>
            <a:fillRect/>
          </a:stretch>
        </p:blipFill>
        <p:spPr bwMode="auto">
          <a:xfrm>
            <a:off x="4058022" y="2850776"/>
            <a:ext cx="1326777" cy="1492624"/>
          </a:xfrm>
          <a:prstGeom prst="rect">
            <a:avLst/>
          </a:prstGeom>
          <a:noFill/>
        </p:spPr>
      </p:pic>
      <p:sp>
        <p:nvSpPr>
          <p:cNvPr id="3" name="Date Placeholder 2"/>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1AEAC84-D1C9-0441-9C6D-2A786F1B0818}" type="slidenum">
              <a:rPr lang="en-US" smtClean="0"/>
              <a:pPr/>
              <a:t>54</a:t>
            </a:fld>
            <a:endParaRPr lang="en-US"/>
          </a:p>
        </p:txBody>
      </p:sp>
    </p:spTree>
    <p:extLst>
      <p:ext uri="{BB962C8B-B14F-4D97-AF65-F5344CB8AC3E}">
        <p14:creationId xmlns:p14="http://schemas.microsoft.com/office/powerpoint/2010/main" val="101036094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Firewalls</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2400" y="381000"/>
            <a:ext cx="4735862" cy="3780000"/>
          </a:xfrm>
          <a:prstGeom prst="rect">
            <a:avLst/>
          </a:prstGeom>
        </p:spPr>
      </p:pic>
      <p:sp>
        <p:nvSpPr>
          <p:cNvPr id="10" name="Date Placeholder 9"/>
          <p:cNvSpPr>
            <a:spLocks noGrp="1"/>
          </p:cNvSpPr>
          <p:nvPr>
            <p:ph type="dt" sz="half" idx="10"/>
          </p:nvPr>
        </p:nvSpPr>
        <p:spPr/>
        <p:txBody>
          <a:bodyPr/>
          <a:lstStyle/>
          <a:p>
            <a:r>
              <a:rPr lang="en-US" smtClean="0"/>
              <a:t>4 Feb 2014</a:t>
            </a:r>
            <a:endParaRPr lang="en-US"/>
          </a:p>
        </p:txBody>
      </p:sp>
      <p:sp>
        <p:nvSpPr>
          <p:cNvPr id="11" name="Footer Placeholder 10"/>
          <p:cNvSpPr>
            <a:spLocks noGrp="1"/>
          </p:cNvSpPr>
          <p:nvPr>
            <p:ph type="ftr" sz="quarter" idx="11"/>
          </p:nvPr>
        </p:nvSpPr>
        <p:spPr/>
        <p:txBody>
          <a:bodyPr/>
          <a:lstStyle/>
          <a:p>
            <a:r>
              <a:rPr lang="en-US" smtClean="0"/>
              <a:t>Marco Canini, © 2014</a:t>
            </a:r>
            <a:endParaRPr lang="en-US"/>
          </a:p>
        </p:txBody>
      </p:sp>
      <p:sp>
        <p:nvSpPr>
          <p:cNvPr id="12" name="Slide Number Placeholder 11"/>
          <p:cNvSpPr>
            <a:spLocks noGrp="1"/>
          </p:cNvSpPr>
          <p:nvPr>
            <p:ph type="sldNum" sz="quarter" idx="12"/>
          </p:nvPr>
        </p:nvSpPr>
        <p:spPr/>
        <p:txBody>
          <a:bodyPr/>
          <a:lstStyle/>
          <a:p>
            <a:fld id="{F6D2A809-FAB3-224C-A567-6B861B90C59D}" type="slidenum">
              <a:rPr lang="en-US" smtClean="0"/>
              <a:pPr/>
              <a:t>55</a:t>
            </a:fld>
            <a:endParaRPr lang="en-US"/>
          </a:p>
        </p:txBody>
      </p:sp>
    </p:spTree>
    <p:extLst>
      <p:ext uri="{BB962C8B-B14F-4D97-AF65-F5344CB8AC3E}">
        <p14:creationId xmlns:p14="http://schemas.microsoft.com/office/powerpoint/2010/main" val="188327214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7" name="Rectangle 6"/>
          <p:cNvSpPr/>
          <p:nvPr/>
        </p:nvSpPr>
        <p:spPr>
          <a:xfrm>
            <a:off x="381000" y="20573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8" name="Rectangle 7"/>
          <p:cNvSpPr/>
          <p:nvPr/>
        </p:nvSpPr>
        <p:spPr>
          <a:xfrm>
            <a:off x="381000" y="29717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9" name="Rectangle 8"/>
          <p:cNvSpPr/>
          <p:nvPr/>
        </p:nvSpPr>
        <p:spPr>
          <a:xfrm>
            <a:off x="381000" y="38861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10" name="Rectangle 9"/>
          <p:cNvSpPr/>
          <p:nvPr/>
        </p:nvSpPr>
        <p:spPr>
          <a:xfrm>
            <a:off x="381000" y="48006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12" name="Straight Arrow Connector 11"/>
          <p:cNvCxnSpPr>
            <a:stCxn id="7" idx="2"/>
            <a:endCxn id="8" idx="0"/>
          </p:cNvCxnSpPr>
          <p:nvPr/>
        </p:nvCxnSpPr>
        <p:spPr>
          <a:xfrm>
            <a:off x="1066800" y="24794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2"/>
            <a:endCxn id="9" idx="0"/>
          </p:cNvCxnSpPr>
          <p:nvPr/>
        </p:nvCxnSpPr>
        <p:spPr>
          <a:xfrm>
            <a:off x="1066800" y="33938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2"/>
            <a:endCxn id="10" idx="0"/>
          </p:cNvCxnSpPr>
          <p:nvPr/>
        </p:nvCxnSpPr>
        <p:spPr>
          <a:xfrm>
            <a:off x="1066800" y="4308230"/>
            <a:ext cx="0" cy="49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Cloud 21"/>
          <p:cNvSpPr/>
          <p:nvPr/>
        </p:nvSpPr>
        <p:spPr>
          <a:xfrm>
            <a:off x="12954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24" name="Elbow Connector 23"/>
          <p:cNvCxnSpPr>
            <a:stCxn id="10" idx="2"/>
            <a:endCxn id="22" idx="2"/>
          </p:cNvCxnSpPr>
          <p:nvPr/>
        </p:nvCxnSpPr>
        <p:spPr>
          <a:xfrm rot="16200000" flipH="1">
            <a:off x="841911" y="5447519"/>
            <a:ext cx="682869" cy="23309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5146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26" name="Rectangle 25"/>
          <p:cNvSpPr/>
          <p:nvPr/>
        </p:nvSpPr>
        <p:spPr>
          <a:xfrm>
            <a:off x="25146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27" name="Straight Arrow Connector 26"/>
          <p:cNvCxnSpPr/>
          <p:nvPr/>
        </p:nvCxnSpPr>
        <p:spPr>
          <a:xfrm>
            <a:off x="36576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0"/>
          </p:cNvCxnSpPr>
          <p:nvPr/>
        </p:nvCxnSpPr>
        <p:spPr>
          <a:xfrm flipV="1">
            <a:off x="27419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Cloud 36"/>
          <p:cNvSpPr/>
          <p:nvPr/>
        </p:nvSpPr>
        <p:spPr>
          <a:xfrm>
            <a:off x="36576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Fiber</a:t>
            </a:r>
            <a:endParaRPr lang="en-US" sz="1600" dirty="0"/>
          </a:p>
        </p:txBody>
      </p:sp>
      <p:cxnSp>
        <p:nvCxnSpPr>
          <p:cNvPr id="38" name="Straight Arrow Connector 37"/>
          <p:cNvCxnSpPr>
            <a:stCxn id="37" idx="2"/>
          </p:cNvCxnSpPr>
          <p:nvPr/>
        </p:nvCxnSpPr>
        <p:spPr>
          <a:xfrm flipH="1" flipV="1">
            <a:off x="36576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7432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768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47" name="Rectangle 46"/>
          <p:cNvSpPr/>
          <p:nvPr/>
        </p:nvSpPr>
        <p:spPr>
          <a:xfrm>
            <a:off x="48768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48" name="Straight Arrow Connector 47"/>
          <p:cNvCxnSpPr/>
          <p:nvPr/>
        </p:nvCxnSpPr>
        <p:spPr>
          <a:xfrm>
            <a:off x="60198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1041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Cloud 49"/>
          <p:cNvSpPr/>
          <p:nvPr/>
        </p:nvSpPr>
        <p:spPr>
          <a:xfrm>
            <a:off x="60198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51" name="Straight Arrow Connector 50"/>
          <p:cNvCxnSpPr>
            <a:stCxn id="50" idx="2"/>
          </p:cNvCxnSpPr>
          <p:nvPr/>
        </p:nvCxnSpPr>
        <p:spPr>
          <a:xfrm flipH="1" flipV="1">
            <a:off x="60198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1054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010400" y="20574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54" name="Rectangle 53"/>
          <p:cNvSpPr/>
          <p:nvPr/>
        </p:nvSpPr>
        <p:spPr>
          <a:xfrm>
            <a:off x="7010400" y="29718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55" name="Rectangle 54"/>
          <p:cNvSpPr/>
          <p:nvPr/>
        </p:nvSpPr>
        <p:spPr>
          <a:xfrm>
            <a:off x="70104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56" name="Rectangle 55"/>
          <p:cNvSpPr/>
          <p:nvPr/>
        </p:nvSpPr>
        <p:spPr>
          <a:xfrm>
            <a:off x="70104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57" name="Straight Arrow Connector 56"/>
          <p:cNvCxnSpPr>
            <a:stCxn id="53" idx="2"/>
            <a:endCxn id="54" idx="0"/>
          </p:cNvCxnSpPr>
          <p:nvPr/>
        </p:nvCxnSpPr>
        <p:spPr>
          <a:xfrm>
            <a:off x="7696200" y="24794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2"/>
            <a:endCxn id="55" idx="0"/>
          </p:cNvCxnSpPr>
          <p:nvPr/>
        </p:nvCxnSpPr>
        <p:spPr>
          <a:xfrm>
            <a:off x="7696200" y="33938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56" idx="0"/>
          </p:cNvCxnSpPr>
          <p:nvPr/>
        </p:nvCxnSpPr>
        <p:spPr>
          <a:xfrm>
            <a:off x="7696200" y="4308231"/>
            <a:ext cx="0" cy="49237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56" idx="2"/>
            <a:endCxn id="50" idx="0"/>
          </p:cNvCxnSpPr>
          <p:nvPr/>
        </p:nvCxnSpPr>
        <p:spPr>
          <a:xfrm rot="5400000">
            <a:off x="7239863" y="5449163"/>
            <a:ext cx="682868" cy="229806"/>
          </a:xfrm>
          <a:prstGeom prst="bentConnector2">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 idx="3"/>
            <a:endCxn id="53" idx="1"/>
          </p:cNvCxnSpPr>
          <p:nvPr/>
        </p:nvCxnSpPr>
        <p:spPr>
          <a:xfrm>
            <a:off x="1752600" y="22684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 idx="3"/>
            <a:endCxn id="54" idx="1"/>
          </p:cNvCxnSpPr>
          <p:nvPr/>
        </p:nvCxnSpPr>
        <p:spPr>
          <a:xfrm>
            <a:off x="1752600" y="31828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200400" y="1828800"/>
            <a:ext cx="2386816" cy="369332"/>
          </a:xfrm>
          <a:prstGeom prst="rect">
            <a:avLst/>
          </a:prstGeom>
          <a:noFill/>
        </p:spPr>
        <p:txBody>
          <a:bodyPr wrap="none" rtlCol="0">
            <a:spAutoFit/>
          </a:bodyPr>
          <a:lstStyle/>
          <a:p>
            <a:pPr algn="ctr"/>
            <a:r>
              <a:rPr lang="en-US" dirty="0"/>
              <a:t>p</a:t>
            </a:r>
            <a:r>
              <a:rPr lang="en-US" dirty="0" smtClean="0"/>
              <a:t>rocess-to-process</a:t>
            </a:r>
            <a:endParaRPr lang="en-US" dirty="0"/>
          </a:p>
        </p:txBody>
      </p:sp>
      <p:sp>
        <p:nvSpPr>
          <p:cNvPr id="69" name="TextBox 68"/>
          <p:cNvSpPr txBox="1"/>
          <p:nvPr/>
        </p:nvSpPr>
        <p:spPr>
          <a:xfrm>
            <a:off x="3585988" y="2743200"/>
            <a:ext cx="1615647" cy="369332"/>
          </a:xfrm>
          <a:prstGeom prst="rect">
            <a:avLst/>
          </a:prstGeom>
          <a:noFill/>
        </p:spPr>
        <p:txBody>
          <a:bodyPr wrap="none" rtlCol="0">
            <a:spAutoFit/>
          </a:bodyPr>
          <a:lstStyle/>
          <a:p>
            <a:pPr algn="ctr"/>
            <a:r>
              <a:rPr lang="en-US" dirty="0"/>
              <a:t>h</a:t>
            </a:r>
            <a:r>
              <a:rPr lang="en-US" dirty="0" smtClean="0"/>
              <a:t>ost-to-host</a:t>
            </a:r>
            <a:endParaRPr lang="en-US" dirty="0"/>
          </a:p>
        </p:txBody>
      </p:sp>
      <p:sp>
        <p:nvSpPr>
          <p:cNvPr id="6" name="Date Placeholder 5"/>
          <p:cNvSpPr>
            <a:spLocks noGrp="1"/>
          </p:cNvSpPr>
          <p:nvPr>
            <p:ph type="dt" sz="half" idx="10"/>
          </p:nvPr>
        </p:nvSpPr>
        <p:spPr/>
        <p:txBody>
          <a:bodyPr/>
          <a:lstStyle/>
          <a:p>
            <a:r>
              <a:rPr lang="en-US" smtClean="0"/>
              <a:t>4 Feb 2014</a:t>
            </a:r>
            <a:endParaRPr lang="en-US"/>
          </a:p>
        </p:txBody>
      </p:sp>
      <p:sp>
        <p:nvSpPr>
          <p:cNvPr id="11" name="Footer Placeholder 10"/>
          <p:cNvSpPr>
            <a:spLocks noGrp="1"/>
          </p:cNvSpPr>
          <p:nvPr>
            <p:ph type="ftr" sz="quarter" idx="11"/>
          </p:nvPr>
        </p:nvSpPr>
        <p:spPr/>
        <p:txBody>
          <a:bodyPr/>
          <a:lstStyle/>
          <a:p>
            <a:r>
              <a:rPr lang="en-US" smtClean="0"/>
              <a:t>Marco Canini, © 2014</a:t>
            </a:r>
            <a:endParaRPr lang="en-US"/>
          </a:p>
        </p:txBody>
      </p:sp>
      <p:sp>
        <p:nvSpPr>
          <p:cNvPr id="14" name="Slide Number Placeholder 13"/>
          <p:cNvSpPr>
            <a:spLocks noGrp="1"/>
          </p:cNvSpPr>
          <p:nvPr>
            <p:ph type="sldNum" sz="quarter" idx="12"/>
          </p:nvPr>
        </p:nvSpPr>
        <p:spPr/>
        <p:txBody>
          <a:bodyPr/>
          <a:lstStyle/>
          <a:p>
            <a:fld id="{E1AEAC84-D1C9-0441-9C6D-2A786F1B0818}" type="slidenum">
              <a:rPr lang="en-US" smtClean="0"/>
              <a:pPr/>
              <a:t>6</a:t>
            </a:fld>
            <a:endParaRPr lang="en-US"/>
          </a:p>
        </p:txBody>
      </p:sp>
    </p:spTree>
    <p:extLst>
      <p:ext uri="{BB962C8B-B14F-4D97-AF65-F5344CB8AC3E}">
        <p14:creationId xmlns:p14="http://schemas.microsoft.com/office/powerpoint/2010/main" val="2912005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7" name="Content Placeholder 6"/>
          <p:cNvSpPr>
            <a:spLocks noGrp="1"/>
          </p:cNvSpPr>
          <p:nvPr>
            <p:ph idx="1"/>
          </p:nvPr>
        </p:nvSpPr>
        <p:spPr/>
        <p:txBody>
          <a:bodyPr anchor="ctr"/>
          <a:lstStyle/>
          <a:p>
            <a:pPr marL="0" indent="0">
              <a:buNone/>
            </a:pPr>
            <a:r>
              <a:rPr lang="en-US" sz="2400" dirty="0" smtClean="0"/>
              <a:t>How does the router know where to forward a packet?</a:t>
            </a:r>
          </a:p>
          <a:p>
            <a:r>
              <a:rPr lang="en-US" dirty="0" smtClean="0"/>
              <a:t>IP adopts a </a:t>
            </a:r>
            <a:r>
              <a:rPr lang="en-US" dirty="0"/>
              <a:t>d</a:t>
            </a:r>
            <a:r>
              <a:rPr lang="en-US" dirty="0" smtClean="0"/>
              <a:t>atagram approach</a:t>
            </a:r>
          </a:p>
          <a:p>
            <a:pPr lvl="1"/>
            <a:r>
              <a:rPr lang="en-US" dirty="0" smtClean="0"/>
              <a:t>Every packet (datagram) contains the destination IP address</a:t>
            </a:r>
          </a:p>
          <a:p>
            <a:pPr lvl="1"/>
            <a:r>
              <a:rPr lang="en-US" dirty="0" smtClean="0"/>
              <a:t>Packets can be sent at anywhere at any time</a:t>
            </a:r>
          </a:p>
          <a:p>
            <a:pPr lvl="1"/>
            <a:r>
              <a:rPr lang="en-US" dirty="0" smtClean="0"/>
              <a:t>Best-effort delivery (unreliable</a:t>
            </a:r>
            <a:r>
              <a:rPr lang="en-US" dirty="0" smtClean="0"/>
              <a:t>)</a:t>
            </a:r>
            <a:endParaRPr lang="en-US" dirty="0" smtClean="0"/>
          </a:p>
        </p:txBody>
      </p:sp>
      <p:sp>
        <p:nvSpPr>
          <p:cNvPr id="3" name="Date Placeholder 2"/>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7</a:t>
            </a:fld>
            <a:endParaRPr lang="en-US"/>
          </a:p>
        </p:txBody>
      </p:sp>
    </p:spTree>
    <p:extLst>
      <p:ext uri="{BB962C8B-B14F-4D97-AF65-F5344CB8AC3E}">
        <p14:creationId xmlns:p14="http://schemas.microsoft.com/office/powerpoint/2010/main" val="3028847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9" name="Content Placeholder 8"/>
          <p:cNvSpPr>
            <a:spLocks noGrp="1"/>
          </p:cNvSpPr>
          <p:nvPr>
            <p:ph idx="1"/>
          </p:nvPr>
        </p:nvSpPr>
        <p:spPr>
          <a:xfrm>
            <a:off x="201706" y="4876800"/>
            <a:ext cx="8727141" cy="1546785"/>
          </a:xfrm>
        </p:spPr>
        <p:txBody>
          <a:bodyPr/>
          <a:lstStyle/>
          <a:p>
            <a:r>
              <a:rPr lang="en-US" dirty="0" smtClean="0"/>
              <a:t>Can you trust the contents?</a:t>
            </a:r>
            <a:endParaRPr lang="en-US" dirty="0"/>
          </a:p>
        </p:txBody>
      </p:sp>
      <p:graphicFrame>
        <p:nvGraphicFramePr>
          <p:cNvPr id="6" name="Group 133"/>
          <p:cNvGraphicFramePr>
            <a:graphicFrameLocks/>
          </p:cNvGraphicFramePr>
          <p:nvPr>
            <p:extLst>
              <p:ext uri="{D42A27DB-BD31-4B8C-83A1-F6EECF244321}">
                <p14:modId xmlns:p14="http://schemas.microsoft.com/office/powerpoint/2010/main" val="2145329503"/>
              </p:ext>
            </p:extLst>
          </p:nvPr>
        </p:nvGraphicFramePr>
        <p:xfrm>
          <a:off x="457200" y="1600200"/>
          <a:ext cx="7696201" cy="3096935"/>
        </p:xfrm>
        <a:graphic>
          <a:graphicData uri="http://schemas.openxmlformats.org/drawingml/2006/table">
            <a:tbl>
              <a:tblPr>
                <a:tableStyleId>{37CE84F3-28C3-443E-9E96-99CF82512B78}</a:tableStyleId>
              </a:tblPr>
              <a:tblGrid>
                <a:gridCol w="1065628"/>
                <a:gridCol w="992745"/>
                <a:gridCol w="1848929"/>
                <a:gridCol w="853234"/>
                <a:gridCol w="1466764"/>
                <a:gridCol w="1468901"/>
              </a:tblGrid>
              <a:tr h="429936">
                <a:tc gridSpan="6">
                  <a:txBody>
                    <a:bodyPr/>
                    <a:lstStyle/>
                    <a:p>
                      <a:pPr algn="just"/>
                      <a:r>
                        <a:rPr lang="en-US" dirty="0" smtClean="0">
                          <a:solidFill>
                            <a:schemeClr val="tx1"/>
                          </a:solidFill>
                          <a:latin typeface="Tahoma"/>
                          <a:cs typeface="Tahoma"/>
                        </a:rPr>
                        <a:t>0             4            8                        16        19                                   31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429936">
                <a:tc>
                  <a:txBody>
                    <a:bodyPr/>
                    <a:lstStyle/>
                    <a:p>
                      <a:r>
                        <a:rPr lang="en-US" dirty="0" smtClean="0">
                          <a:latin typeface="Tahoma"/>
                          <a:cs typeface="Tahoma"/>
                        </a:rPr>
                        <a:t>Version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err="1" smtClean="0">
                          <a:latin typeface="Tahoma"/>
                          <a:cs typeface="Tahoma"/>
                        </a:rPr>
                        <a:t>Hlen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TOS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3">
                  <a:txBody>
                    <a:bodyPr/>
                    <a:lstStyle/>
                    <a:p>
                      <a:r>
                        <a:rPr lang="en-US" dirty="0" smtClean="0">
                          <a:latin typeface="Tahoma"/>
                          <a:cs typeface="Tahoma"/>
                        </a:rPr>
                        <a:t>Identification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2">
                  <a:txBody>
                    <a:bodyPr/>
                    <a:lstStyle/>
                    <a:p>
                      <a:r>
                        <a:rPr lang="en-US" dirty="0" smtClean="0">
                          <a:latin typeface="Tahoma"/>
                          <a:cs typeface="Tahoma"/>
                        </a:rPr>
                        <a:t>Time</a:t>
                      </a:r>
                      <a:r>
                        <a:rPr lang="en-US" baseline="0" dirty="0" smtClean="0">
                          <a:latin typeface="Tahoma"/>
                          <a:cs typeface="Tahoma"/>
                        </a:rPr>
                        <a:t> to </a:t>
                      </a:r>
                      <a:r>
                        <a:rPr lang="en-US" dirty="0" smtClean="0">
                          <a:latin typeface="Tahoma"/>
                          <a:cs typeface="Tahoma"/>
                        </a:rPr>
                        <a:t>Live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Protocol</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Source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Destination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7200">
                <a:tc gridSpan="5">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7" name="Date Placeholder 6"/>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8</a:t>
            </a:fld>
            <a:endParaRPr lang="en-US"/>
          </a:p>
        </p:txBody>
      </p:sp>
    </p:spTree>
    <p:extLst>
      <p:ext uri="{BB962C8B-B14F-4D97-AF65-F5344CB8AC3E}">
        <p14:creationId xmlns:p14="http://schemas.microsoft.com/office/powerpoint/2010/main" val="231075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UDP</a:t>
            </a:r>
            <a:endParaRPr lang="en-US" dirty="0"/>
          </a:p>
        </p:txBody>
      </p:sp>
      <p:sp>
        <p:nvSpPr>
          <p:cNvPr id="7" name="Content Placeholder 6"/>
          <p:cNvSpPr>
            <a:spLocks noGrp="1"/>
          </p:cNvSpPr>
          <p:nvPr>
            <p:ph idx="1"/>
          </p:nvPr>
        </p:nvSpPr>
        <p:spPr>
          <a:xfrm>
            <a:off x="201706" y="3352800"/>
            <a:ext cx="8727141" cy="3070785"/>
          </a:xfrm>
        </p:spPr>
        <p:txBody>
          <a:bodyPr/>
          <a:lstStyle/>
          <a:p>
            <a:r>
              <a:rPr lang="en-US" dirty="0" smtClean="0"/>
              <a:t>Minimal message-oriented </a:t>
            </a:r>
            <a:r>
              <a:rPr lang="en-US" dirty="0"/>
              <a:t>t</a:t>
            </a:r>
            <a:r>
              <a:rPr lang="en-US" dirty="0" smtClean="0"/>
              <a:t>ransport protocol</a:t>
            </a:r>
          </a:p>
          <a:p>
            <a:r>
              <a:rPr lang="en-US" dirty="0" smtClean="0"/>
              <a:t>Provide no guarantees for message delivery</a:t>
            </a:r>
          </a:p>
          <a:p>
            <a:r>
              <a:rPr lang="en-US" dirty="0" smtClean="0"/>
              <a:t>Port numbers to perform application </a:t>
            </a:r>
            <a:r>
              <a:rPr lang="en-US" smtClean="0"/>
              <a:t>demultiplexing</a:t>
            </a:r>
            <a:endParaRPr lang="en-US" dirty="0" smtClean="0"/>
          </a:p>
          <a:p>
            <a:pPr lvl="1"/>
            <a:r>
              <a:rPr lang="en-US" dirty="0"/>
              <a:t>e</a:t>
            </a:r>
            <a:r>
              <a:rPr lang="en-US" dirty="0" smtClean="0"/>
              <a:t>.g., port 53 is DNS, port 2049 is NFS, port 138 is </a:t>
            </a:r>
            <a:r>
              <a:rPr lang="en-US" dirty="0" err="1" smtClean="0"/>
              <a:t>Netbios</a:t>
            </a:r>
            <a:endParaRPr lang="en-US" dirty="0"/>
          </a:p>
        </p:txBody>
      </p:sp>
      <p:graphicFrame>
        <p:nvGraphicFramePr>
          <p:cNvPr id="9" name="Group 133"/>
          <p:cNvGraphicFramePr>
            <a:graphicFrameLocks/>
          </p:cNvGraphicFramePr>
          <p:nvPr>
            <p:extLst>
              <p:ext uri="{D42A27DB-BD31-4B8C-83A1-F6EECF244321}">
                <p14:modId xmlns:p14="http://schemas.microsoft.com/office/powerpoint/2010/main" val="4162324538"/>
              </p:ext>
            </p:extLst>
          </p:nvPr>
        </p:nvGraphicFramePr>
        <p:xfrm>
          <a:off x="457200" y="1600200"/>
          <a:ext cx="7696201" cy="1295399"/>
        </p:xfrm>
        <a:graphic>
          <a:graphicData uri="http://schemas.openxmlformats.org/drawingml/2006/table">
            <a:tbl>
              <a:tblPr>
                <a:tableStyleId>{37CE84F3-28C3-443E-9E96-99CF82512B78}</a:tableStyleId>
              </a:tblPr>
              <a:tblGrid>
                <a:gridCol w="3907302"/>
                <a:gridCol w="3788899"/>
              </a:tblGrid>
              <a:tr h="429936">
                <a:tc gridSpan="2">
                  <a:txBody>
                    <a:bodyPr/>
                    <a:lstStyle/>
                    <a:p>
                      <a:pPr algn="just"/>
                      <a:r>
                        <a:rPr lang="en-US" dirty="0" smtClean="0">
                          <a:solidFill>
                            <a:schemeClr val="tx1"/>
                          </a:solidFill>
                          <a:latin typeface="Tahoma"/>
                          <a:cs typeface="Tahoma"/>
                        </a:rPr>
                        <a:t>0             </a:t>
                      </a:r>
                      <a:r>
                        <a:rPr lang="en-US" baseline="0" dirty="0" smtClean="0">
                          <a:solidFill>
                            <a:schemeClr val="tx1"/>
                          </a:solidFill>
                          <a:latin typeface="Tahoma"/>
                          <a:cs typeface="Tahoma"/>
                        </a:rPr>
                        <a:t> </a:t>
                      </a:r>
                      <a:r>
                        <a:rPr lang="en-US" dirty="0" smtClean="0">
                          <a:solidFill>
                            <a:schemeClr val="tx1"/>
                          </a:solidFill>
                          <a:latin typeface="Tahoma"/>
                          <a:cs typeface="Tahoma"/>
                        </a:rPr>
                        <a:t>            </a:t>
                      </a:r>
                      <a:r>
                        <a:rPr lang="en-US" baseline="0" dirty="0" smtClean="0">
                          <a:solidFill>
                            <a:schemeClr val="tx1"/>
                          </a:solidFill>
                          <a:latin typeface="Tahoma"/>
                          <a:cs typeface="Tahoma"/>
                        </a:rPr>
                        <a:t> </a:t>
                      </a:r>
                      <a:r>
                        <a:rPr lang="en-US" dirty="0" smtClean="0">
                          <a:solidFill>
                            <a:schemeClr val="tx1"/>
                          </a:solidFill>
                          <a:latin typeface="Tahoma"/>
                          <a:cs typeface="Tahoma"/>
                        </a:rPr>
                        <a:t>                          16                                              31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3" name="Date Placeholder 2"/>
          <p:cNvSpPr>
            <a:spLocks noGrp="1"/>
          </p:cNvSpPr>
          <p:nvPr>
            <p:ph type="dt" sz="half" idx="10"/>
          </p:nvPr>
        </p:nvSpPr>
        <p:spPr/>
        <p:txBody>
          <a:bodyPr/>
          <a:lstStyle/>
          <a:p>
            <a:r>
              <a:rPr lang="en-US" smtClean="0"/>
              <a:t>4 Feb 2014</a:t>
            </a:r>
            <a:endParaRPr lang="en-US"/>
          </a:p>
        </p:txBody>
      </p:sp>
      <p:sp>
        <p:nvSpPr>
          <p:cNvPr id="8" name="Footer Placeholder 7"/>
          <p:cNvSpPr>
            <a:spLocks noGrp="1"/>
          </p:cNvSpPr>
          <p:nvPr>
            <p:ph type="ftr" sz="quarter" idx="11"/>
          </p:nvPr>
        </p:nvSpPr>
        <p:spPr/>
        <p:txBody>
          <a:bodyPr/>
          <a:lstStyle/>
          <a:p>
            <a:r>
              <a:rPr lang="en-US" smtClean="0"/>
              <a:t>Marco Canini, © 2014</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9</a:t>
            </a:fld>
            <a:endParaRPr lang="en-US"/>
          </a:p>
        </p:txBody>
      </p:sp>
    </p:spTree>
    <p:extLst>
      <p:ext uri="{BB962C8B-B14F-4D97-AF65-F5344CB8AC3E}">
        <p14:creationId xmlns:p14="http://schemas.microsoft.com/office/powerpoint/2010/main" val="1922151320"/>
      </p:ext>
    </p:extLst>
  </p:cSld>
  <p:clrMapOvr>
    <a:masterClrMapping/>
  </p:clrMapOvr>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2162</TotalTime>
  <Words>3817</Words>
  <Application>Microsoft Macintosh PowerPoint</Application>
  <PresentationFormat>On-screen Show (4:3)</PresentationFormat>
  <Paragraphs>636</Paragraphs>
  <Slides>55</Slides>
  <Notes>24</Notes>
  <HiddenSlides>0</HiddenSlides>
  <MMClips>0</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mcanini-teaching</vt:lpstr>
      <vt:lpstr>Network vulnerabilities</vt:lpstr>
      <vt:lpstr>Announcements</vt:lpstr>
      <vt:lpstr>Plan for today</vt:lpstr>
      <vt:lpstr>DARPA Internet Design Goals</vt:lpstr>
      <vt:lpstr>Layering</vt:lpstr>
      <vt:lpstr>Data Flow</vt:lpstr>
      <vt:lpstr>Recall IP</vt:lpstr>
      <vt:lpstr>Recall IP</vt:lpstr>
      <vt:lpstr>Recall UDP</vt:lpstr>
      <vt:lpstr>Recall TCP</vt:lpstr>
      <vt:lpstr>TCP Connection Establishment</vt:lpstr>
      <vt:lpstr>TCP Connection Termination</vt:lpstr>
      <vt:lpstr>Recall ARP (Address Resolution Protocol)</vt:lpstr>
      <vt:lpstr>Spoofing</vt:lpstr>
      <vt:lpstr>IP Spoofing</vt:lpstr>
      <vt:lpstr>IP Spoofing Example</vt:lpstr>
      <vt:lpstr>IP Spoofing</vt:lpstr>
      <vt:lpstr>TCP Spoofing</vt:lpstr>
      <vt:lpstr>TCP Spoofing</vt:lpstr>
      <vt:lpstr>ISN Prediction</vt:lpstr>
      <vt:lpstr>ISN Prediction</vt:lpstr>
      <vt:lpstr>ARP Spoofing</vt:lpstr>
      <vt:lpstr>DNS Spoofing</vt:lpstr>
      <vt:lpstr>Extra</vt:lpstr>
      <vt:lpstr>Sniffing</vt:lpstr>
      <vt:lpstr>Sniffing</vt:lpstr>
      <vt:lpstr>Sniffing Tool: Wireshark</vt:lpstr>
      <vt:lpstr>Sniffing</vt:lpstr>
      <vt:lpstr>Session Hijacking</vt:lpstr>
      <vt:lpstr>Session Hijacking</vt:lpstr>
      <vt:lpstr>Hijacking Modem Session</vt:lpstr>
      <vt:lpstr>Hijacking TCP Session</vt:lpstr>
      <vt:lpstr>Hijacking HTTP “Session”</vt:lpstr>
      <vt:lpstr>Protection Against Session Hijacking</vt:lpstr>
      <vt:lpstr>Denial of Service</vt:lpstr>
      <vt:lpstr>Denial of Service (DoS)</vt:lpstr>
      <vt:lpstr>Historical example</vt:lpstr>
      <vt:lpstr>Recall ICMP (Internet Control Message Protocol)</vt:lpstr>
      <vt:lpstr>Recall IP Fragmentation</vt:lpstr>
      <vt:lpstr>Ping of death</vt:lpstr>
      <vt:lpstr>SYN Flooding</vt:lpstr>
      <vt:lpstr>SYN Flooding</vt:lpstr>
      <vt:lpstr>Protections Against SYN Flooding</vt:lpstr>
      <vt:lpstr>Protections Against SYN Flooding</vt:lpstr>
      <vt:lpstr>SYN Cookie Content</vt:lpstr>
      <vt:lpstr>SYN Cookie Check</vt:lpstr>
      <vt:lpstr>Smurf Attack</vt:lpstr>
      <vt:lpstr>Smurf Example</vt:lpstr>
      <vt:lpstr>Protections Against Smurf Attack</vt:lpstr>
      <vt:lpstr>DDoS: Distributed Denial of Service</vt:lpstr>
      <vt:lpstr>DDoS: Architecture</vt:lpstr>
      <vt:lpstr>DDoS: Characteristics</vt:lpstr>
      <vt:lpstr>DDoS Recent Examples</vt:lpstr>
      <vt:lpstr>Any questions?</vt:lpstr>
      <vt:lpstr>Firewalls</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Security</dc:title>
  <dc:subject>Course Ingi2347 UCL Belgium</dc:subject>
  <dc:creator>Gildas Avoine</dc:creator>
  <dc:description>This document is copyrighted and must not be distributed to people who do not attend the class.</dc:description>
  <cp:lastModifiedBy>Marco Canini</cp:lastModifiedBy>
  <cp:revision>406</cp:revision>
  <dcterms:created xsi:type="dcterms:W3CDTF">2008-01-31T23:36:57Z</dcterms:created>
  <dcterms:modified xsi:type="dcterms:W3CDTF">2014-02-04T05:12:36Z</dcterms:modified>
</cp:coreProperties>
</file>